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733" r:id="rId2"/>
    <p:sldMasterId id="2147483820" r:id="rId3"/>
  </p:sldMasterIdLst>
  <p:notesMasterIdLst>
    <p:notesMasterId r:id="rId15"/>
  </p:notesMasterIdLst>
  <p:sldIdLst>
    <p:sldId id="379" r:id="rId4"/>
    <p:sldId id="456" r:id="rId5"/>
    <p:sldId id="380" r:id="rId6"/>
    <p:sldId id="416" r:id="rId7"/>
    <p:sldId id="417" r:id="rId8"/>
    <p:sldId id="472" r:id="rId9"/>
    <p:sldId id="344" r:id="rId10"/>
    <p:sldId id="461" r:id="rId11"/>
    <p:sldId id="426" r:id="rId12"/>
    <p:sldId id="462" r:id="rId13"/>
    <p:sldId id="451" r:id="rId14"/>
  </p:sldIdLst>
  <p:sldSz cx="12192000" cy="6858000"/>
  <p:notesSz cx="6858000" cy="9144000"/>
  <p:defaultTextStyle>
    <a:defPPr>
      <a:defRPr lang="en-GB"/>
    </a:defPPr>
    <a:lvl1pPr marL="0" lvl="0" indent="0" algn="l" defTabSz="457200" rtl="0" eaLnBrk="1" fontAlgn="base" latinLnBrk="0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buNone/>
      <a:defRPr b="0" i="0" u="none" kern="1200" baseline="0">
        <a:solidFill>
          <a:srgbClr val="000000"/>
        </a:solidFill>
        <a:latin typeface="Arial" panose="020B0604020202020204" pitchFamily="34" charset="0"/>
        <a:ea typeface="Microsoft YaHei" panose="020B0503020204020204" charset="-122"/>
        <a:cs typeface="+mn-cs"/>
      </a:defRPr>
    </a:lvl1pPr>
    <a:lvl2pPr marL="742950" lvl="1" indent="-285750" algn="l" defTabSz="457200" rtl="0" eaLnBrk="1" fontAlgn="base" latinLnBrk="0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buNone/>
      <a:defRPr sz="1800" b="0" i="0" u="none" kern="1200" baseline="0">
        <a:solidFill>
          <a:srgbClr val="000000"/>
        </a:solidFill>
        <a:latin typeface="Arial" panose="020B0604020202020204" pitchFamily="34" charset="0"/>
        <a:ea typeface="Microsoft YaHei" panose="020B0503020204020204" charset="-122"/>
        <a:cs typeface="+mn-cs"/>
      </a:defRPr>
    </a:lvl2pPr>
    <a:lvl3pPr marL="1143000" lvl="2" indent="-228600" algn="l" defTabSz="457200" rtl="0" eaLnBrk="1" fontAlgn="base" latinLnBrk="0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buNone/>
      <a:defRPr sz="1800" b="0" i="0" u="none" kern="1200" baseline="0">
        <a:solidFill>
          <a:srgbClr val="000000"/>
        </a:solidFill>
        <a:latin typeface="Arial" panose="020B0604020202020204" pitchFamily="34" charset="0"/>
        <a:ea typeface="Microsoft YaHei" panose="020B0503020204020204" charset="-122"/>
        <a:cs typeface="+mn-cs"/>
      </a:defRPr>
    </a:lvl3pPr>
    <a:lvl4pPr marL="1600200" lvl="3" indent="-228600" algn="l" defTabSz="457200" rtl="0" eaLnBrk="1" fontAlgn="base" latinLnBrk="0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buNone/>
      <a:defRPr sz="1800" b="0" i="0" u="none" kern="1200" baseline="0">
        <a:solidFill>
          <a:srgbClr val="000000"/>
        </a:solidFill>
        <a:latin typeface="Arial" panose="020B0604020202020204" pitchFamily="34" charset="0"/>
        <a:ea typeface="Microsoft YaHei" panose="020B0503020204020204" charset="-122"/>
        <a:cs typeface="+mn-cs"/>
      </a:defRPr>
    </a:lvl4pPr>
    <a:lvl5pPr marL="2057400" lvl="4" indent="-228600" algn="l" defTabSz="457200" rtl="0" eaLnBrk="1" fontAlgn="base" latinLnBrk="0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buNone/>
      <a:defRPr sz="1800" b="0" i="0" u="none" kern="1200" baseline="0">
        <a:solidFill>
          <a:srgbClr val="000000"/>
        </a:solidFill>
        <a:latin typeface="Arial" panose="020B0604020202020204" pitchFamily="34" charset="0"/>
        <a:ea typeface="Microsoft YaHei" panose="020B0503020204020204" charset="-122"/>
        <a:cs typeface="+mn-cs"/>
      </a:defRPr>
    </a:lvl5pPr>
    <a:lvl6pPr marL="2286000" lvl="5" indent="-228600" algn="l" defTabSz="457200" rtl="0" eaLnBrk="1" fontAlgn="base" latinLnBrk="0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buNone/>
      <a:defRPr sz="1800" b="0" i="0" u="none" kern="1200" baseline="0">
        <a:solidFill>
          <a:srgbClr val="000000"/>
        </a:solidFill>
        <a:latin typeface="Arial" panose="020B0604020202020204" pitchFamily="34" charset="0"/>
        <a:ea typeface="Microsoft YaHei" panose="020B0503020204020204" charset="-122"/>
        <a:cs typeface="+mn-cs"/>
      </a:defRPr>
    </a:lvl6pPr>
    <a:lvl7pPr marL="2743200" lvl="6" indent="-228600" algn="l" defTabSz="457200" rtl="0" eaLnBrk="1" fontAlgn="base" latinLnBrk="0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buNone/>
      <a:defRPr sz="1800" b="0" i="0" u="none" kern="1200" baseline="0">
        <a:solidFill>
          <a:srgbClr val="000000"/>
        </a:solidFill>
        <a:latin typeface="Arial" panose="020B0604020202020204" pitchFamily="34" charset="0"/>
        <a:ea typeface="Microsoft YaHei" panose="020B0503020204020204" charset="-122"/>
        <a:cs typeface="+mn-cs"/>
      </a:defRPr>
    </a:lvl7pPr>
    <a:lvl8pPr marL="3200400" lvl="7" indent="-228600" algn="l" defTabSz="457200" rtl="0" eaLnBrk="1" fontAlgn="base" latinLnBrk="0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buNone/>
      <a:defRPr sz="1800" b="0" i="0" u="none" kern="1200" baseline="0">
        <a:solidFill>
          <a:srgbClr val="000000"/>
        </a:solidFill>
        <a:latin typeface="Arial" panose="020B0604020202020204" pitchFamily="34" charset="0"/>
        <a:ea typeface="Microsoft YaHei" panose="020B0503020204020204" charset="-122"/>
        <a:cs typeface="+mn-cs"/>
      </a:defRPr>
    </a:lvl8pPr>
    <a:lvl9pPr marL="3657600" lvl="8" indent="-228600" algn="l" defTabSz="457200" rtl="0" eaLnBrk="1" fontAlgn="base" latinLnBrk="0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buNone/>
      <a:defRPr sz="1800" b="0" i="0" u="none" kern="1200" baseline="0">
        <a:solidFill>
          <a:srgbClr val="000000"/>
        </a:solidFill>
        <a:latin typeface="Arial" panose="020B0604020202020204" pitchFamily="34" charset="0"/>
        <a:ea typeface="Microsoft YaHei" panose="020B050302020402020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6">
          <p15:clr>
            <a:srgbClr val="A4A3A4"/>
          </p15:clr>
        </p15:guide>
        <p15:guide id="2" pos="291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600"/>
    <a:srgbClr val="FF9933"/>
    <a:srgbClr val="62893B"/>
    <a:srgbClr val="00CC00"/>
    <a:srgbClr val="66FF99"/>
    <a:srgbClr val="FF9999"/>
    <a:srgbClr val="0066FF"/>
    <a:srgbClr val="008080"/>
    <a:srgbClr val="006666"/>
    <a:srgbClr val="FAC0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Φωτεινό στυλ 1 - Έμφαση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16" autoAdjust="0"/>
    <p:restoredTop sz="94660"/>
  </p:normalViewPr>
  <p:slideViewPr>
    <p:cSldViewPr showGuides="1">
      <p:cViewPr varScale="1">
        <p:scale>
          <a:sx n="81" d="100"/>
          <a:sy n="81" d="100"/>
        </p:scale>
        <p:origin x="648" y="67"/>
      </p:cViewPr>
      <p:guideLst>
        <p:guide orient="horz" pos="2096"/>
        <p:guide pos="2916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2288"/>
    </p:cViewPr>
  </p:sorterViewPr>
  <p:notesViewPr>
    <p:cSldViewPr>
      <p:cViewPr varScale="1">
        <p:scale>
          <a:sx n="82" d="100"/>
          <a:sy n="82" d="100"/>
        </p:scale>
        <p:origin x="3876" y="102"/>
      </p:cViewPr>
      <p:guideLst/>
    </p:cSldViewPr>
  </p:notesViewPr>
  <p:gridSpacing cx="45007" cy="45007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670362B-E7D9-4292-B852-3F728B50D673}" type="doc">
      <dgm:prSet loTypeId="urn:microsoft.com/office/officeart/2005/8/layout/gear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F176AC92-1D88-489F-B5C9-AA86D48714CA}">
      <dgm:prSet phldrT="[Κείμενο]" phldr="1"/>
      <dgm:spPr>
        <a:gradFill rotWithShape="0">
          <a:gsLst>
            <a:gs pos="0">
              <a:srgbClr val="FF9933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</dgm:spPr>
      <dgm:t>
        <a:bodyPr/>
        <a:lstStyle/>
        <a:p>
          <a:endParaRPr lang="el-GR" dirty="0"/>
        </a:p>
      </dgm:t>
    </dgm:pt>
    <dgm:pt modelId="{2ECD3EDF-B7DF-4518-BEFE-712EDBE233A1}" type="parTrans" cxnId="{2C2FCFB3-98D1-487E-8A81-700C629EED30}">
      <dgm:prSet/>
      <dgm:spPr/>
      <dgm:t>
        <a:bodyPr/>
        <a:lstStyle/>
        <a:p>
          <a:endParaRPr lang="el-GR"/>
        </a:p>
      </dgm:t>
    </dgm:pt>
    <dgm:pt modelId="{41B11C6C-0196-4A4C-9E2C-803500C2B200}" type="sibTrans" cxnId="{2C2FCFB3-98D1-487E-8A81-700C629EED30}">
      <dgm:prSet/>
      <dgm:spPr>
        <a:gradFill rotWithShape="0">
          <a:gsLst>
            <a:gs pos="0">
              <a:srgbClr val="FF9933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</dgm:spPr>
      <dgm:t>
        <a:bodyPr/>
        <a:lstStyle/>
        <a:p>
          <a:endParaRPr lang="el-GR"/>
        </a:p>
      </dgm:t>
    </dgm:pt>
    <dgm:pt modelId="{4513D540-26B9-480D-AB79-B02E709D8E07}">
      <dgm:prSet phldrT="[Κείμενο]" phldr="1"/>
      <dgm:spPr>
        <a:gradFill rotWithShape="0">
          <a:gsLst>
            <a:gs pos="3000">
              <a:srgbClr val="FF9933"/>
            </a:gs>
            <a:gs pos="38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</dgm:spPr>
      <dgm:t>
        <a:bodyPr/>
        <a:lstStyle/>
        <a:p>
          <a:endParaRPr lang="el-GR" dirty="0"/>
        </a:p>
      </dgm:t>
    </dgm:pt>
    <dgm:pt modelId="{A83C8290-C806-4BD0-A28B-18DD80D38C38}" type="parTrans" cxnId="{BDEFC277-28C4-48AD-93E8-27AF0E7E76BC}">
      <dgm:prSet/>
      <dgm:spPr/>
      <dgm:t>
        <a:bodyPr/>
        <a:lstStyle/>
        <a:p>
          <a:endParaRPr lang="el-GR"/>
        </a:p>
      </dgm:t>
    </dgm:pt>
    <dgm:pt modelId="{F880940A-5313-4D75-99F2-39495AF561BD}" type="sibTrans" cxnId="{BDEFC277-28C4-48AD-93E8-27AF0E7E76BC}">
      <dgm:prSet/>
      <dgm:spPr>
        <a:gradFill rotWithShape="0">
          <a:gsLst>
            <a:gs pos="0">
              <a:srgbClr val="FF9933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</dgm:spPr>
      <dgm:t>
        <a:bodyPr/>
        <a:lstStyle/>
        <a:p>
          <a:endParaRPr lang="el-GR"/>
        </a:p>
      </dgm:t>
    </dgm:pt>
    <dgm:pt modelId="{CB9471A5-541D-4F91-A329-92127CFCB337}" type="pres">
      <dgm:prSet presAssocID="{5670362B-E7D9-4292-B852-3F728B50D673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0D07F419-6149-46F8-BC65-C1C05D6FF57D}" type="pres">
      <dgm:prSet presAssocID="{F176AC92-1D88-489F-B5C9-AA86D48714CA}" presName="gear1" presStyleLbl="node1" presStyleIdx="0" presStyleCnt="2" custScaleX="86878" custScaleY="82719" custLinFactNeighborX="-40">
        <dgm:presLayoutVars>
          <dgm:chMax val="1"/>
          <dgm:bulletEnabled val="1"/>
        </dgm:presLayoutVars>
      </dgm:prSet>
      <dgm:spPr/>
    </dgm:pt>
    <dgm:pt modelId="{787138B9-D0F8-479F-A506-A44339FB175A}" type="pres">
      <dgm:prSet presAssocID="{F176AC92-1D88-489F-B5C9-AA86D48714CA}" presName="gear1srcNode" presStyleLbl="node1" presStyleIdx="0" presStyleCnt="2"/>
      <dgm:spPr/>
    </dgm:pt>
    <dgm:pt modelId="{D78C5AB6-3273-4A99-9BAD-05DE9D9CEC12}" type="pres">
      <dgm:prSet presAssocID="{F176AC92-1D88-489F-B5C9-AA86D48714CA}" presName="gear1dstNode" presStyleLbl="node1" presStyleIdx="0" presStyleCnt="2"/>
      <dgm:spPr/>
    </dgm:pt>
    <dgm:pt modelId="{45BA7EB6-3B38-44F6-9643-7A2A3F0C4E3A}" type="pres">
      <dgm:prSet presAssocID="{4513D540-26B9-480D-AB79-B02E709D8E07}" presName="gear2" presStyleLbl="node1" presStyleIdx="1" presStyleCnt="2" custScaleX="122819" custScaleY="115627" custLinFactNeighborX="3731">
        <dgm:presLayoutVars>
          <dgm:chMax val="1"/>
          <dgm:bulletEnabled val="1"/>
        </dgm:presLayoutVars>
      </dgm:prSet>
      <dgm:spPr/>
    </dgm:pt>
    <dgm:pt modelId="{64038179-3167-413A-8A4C-5F6E622B71D7}" type="pres">
      <dgm:prSet presAssocID="{4513D540-26B9-480D-AB79-B02E709D8E07}" presName="gear2srcNode" presStyleLbl="node1" presStyleIdx="1" presStyleCnt="2"/>
      <dgm:spPr/>
    </dgm:pt>
    <dgm:pt modelId="{03EF5246-840D-433D-B9ED-2D411512F24D}" type="pres">
      <dgm:prSet presAssocID="{4513D540-26B9-480D-AB79-B02E709D8E07}" presName="gear2dstNode" presStyleLbl="node1" presStyleIdx="1" presStyleCnt="2"/>
      <dgm:spPr/>
    </dgm:pt>
    <dgm:pt modelId="{4648DC4F-C4AC-49F7-A745-4E4C8C386D0A}" type="pres">
      <dgm:prSet presAssocID="{41B11C6C-0196-4A4C-9E2C-803500C2B200}" presName="connector1" presStyleLbl="sibTrans2D1" presStyleIdx="0" presStyleCnt="2"/>
      <dgm:spPr/>
    </dgm:pt>
    <dgm:pt modelId="{D45E4F38-C6BF-47AF-9A1F-858A15583CAE}" type="pres">
      <dgm:prSet presAssocID="{F880940A-5313-4D75-99F2-39495AF561BD}" presName="connector2" presStyleLbl="sibTrans2D1" presStyleIdx="1" presStyleCnt="2"/>
      <dgm:spPr/>
    </dgm:pt>
  </dgm:ptLst>
  <dgm:cxnLst>
    <dgm:cxn modelId="{D0AF8031-04CB-41B2-8BB2-DD85A0D5B7CC}" type="presOf" srcId="{4513D540-26B9-480D-AB79-B02E709D8E07}" destId="{45BA7EB6-3B38-44F6-9643-7A2A3F0C4E3A}" srcOrd="0" destOrd="0" presId="urn:microsoft.com/office/officeart/2005/8/layout/gear1"/>
    <dgm:cxn modelId="{1DA80634-4663-4899-A9A6-9F69ED15BE44}" type="presOf" srcId="{F176AC92-1D88-489F-B5C9-AA86D48714CA}" destId="{787138B9-D0F8-479F-A506-A44339FB175A}" srcOrd="1" destOrd="0" presId="urn:microsoft.com/office/officeart/2005/8/layout/gear1"/>
    <dgm:cxn modelId="{4E116139-9657-4C23-A517-74388059EDC0}" type="presOf" srcId="{4513D540-26B9-480D-AB79-B02E709D8E07}" destId="{03EF5246-840D-433D-B9ED-2D411512F24D}" srcOrd="2" destOrd="0" presId="urn:microsoft.com/office/officeart/2005/8/layout/gear1"/>
    <dgm:cxn modelId="{73F1D05C-913B-4879-B4EE-A252D6EDAA03}" type="presOf" srcId="{4513D540-26B9-480D-AB79-B02E709D8E07}" destId="{64038179-3167-413A-8A4C-5F6E622B71D7}" srcOrd="1" destOrd="0" presId="urn:microsoft.com/office/officeart/2005/8/layout/gear1"/>
    <dgm:cxn modelId="{BDEFC277-28C4-48AD-93E8-27AF0E7E76BC}" srcId="{5670362B-E7D9-4292-B852-3F728B50D673}" destId="{4513D540-26B9-480D-AB79-B02E709D8E07}" srcOrd="1" destOrd="0" parTransId="{A83C8290-C806-4BD0-A28B-18DD80D38C38}" sibTransId="{F880940A-5313-4D75-99F2-39495AF561BD}"/>
    <dgm:cxn modelId="{F984D988-C958-446E-8A90-69A120B8EC5D}" type="presOf" srcId="{F880940A-5313-4D75-99F2-39495AF561BD}" destId="{D45E4F38-C6BF-47AF-9A1F-858A15583CAE}" srcOrd="0" destOrd="0" presId="urn:microsoft.com/office/officeart/2005/8/layout/gear1"/>
    <dgm:cxn modelId="{2C2FCFB3-98D1-487E-8A81-700C629EED30}" srcId="{5670362B-E7D9-4292-B852-3F728B50D673}" destId="{F176AC92-1D88-489F-B5C9-AA86D48714CA}" srcOrd="0" destOrd="0" parTransId="{2ECD3EDF-B7DF-4518-BEFE-712EDBE233A1}" sibTransId="{41B11C6C-0196-4A4C-9E2C-803500C2B200}"/>
    <dgm:cxn modelId="{B1D563B6-C444-40A5-9999-D908D5078689}" type="presOf" srcId="{F176AC92-1D88-489F-B5C9-AA86D48714CA}" destId="{D78C5AB6-3273-4A99-9BAD-05DE9D9CEC12}" srcOrd="2" destOrd="0" presId="urn:microsoft.com/office/officeart/2005/8/layout/gear1"/>
    <dgm:cxn modelId="{1D0F5FDE-F19B-4631-871C-47A2B50D789B}" type="presOf" srcId="{5670362B-E7D9-4292-B852-3F728B50D673}" destId="{CB9471A5-541D-4F91-A329-92127CFCB337}" srcOrd="0" destOrd="0" presId="urn:microsoft.com/office/officeart/2005/8/layout/gear1"/>
    <dgm:cxn modelId="{266186E4-8A22-48BE-A89D-F7A2895EE07F}" type="presOf" srcId="{F176AC92-1D88-489F-B5C9-AA86D48714CA}" destId="{0D07F419-6149-46F8-BC65-C1C05D6FF57D}" srcOrd="0" destOrd="0" presId="urn:microsoft.com/office/officeart/2005/8/layout/gear1"/>
    <dgm:cxn modelId="{92FED9F3-AF6E-425F-83DC-E7020EA3289B}" type="presOf" srcId="{41B11C6C-0196-4A4C-9E2C-803500C2B200}" destId="{4648DC4F-C4AC-49F7-A745-4E4C8C386D0A}" srcOrd="0" destOrd="0" presId="urn:microsoft.com/office/officeart/2005/8/layout/gear1"/>
    <dgm:cxn modelId="{D9EE019C-8832-4F32-B287-5C98C4B702AB}" type="presParOf" srcId="{CB9471A5-541D-4F91-A329-92127CFCB337}" destId="{0D07F419-6149-46F8-BC65-C1C05D6FF57D}" srcOrd="0" destOrd="0" presId="urn:microsoft.com/office/officeart/2005/8/layout/gear1"/>
    <dgm:cxn modelId="{41A70EDF-C6C7-49D2-ACDF-4C8091868EF6}" type="presParOf" srcId="{CB9471A5-541D-4F91-A329-92127CFCB337}" destId="{787138B9-D0F8-479F-A506-A44339FB175A}" srcOrd="1" destOrd="0" presId="urn:microsoft.com/office/officeart/2005/8/layout/gear1"/>
    <dgm:cxn modelId="{C54C0776-7A9F-49B5-9EAE-C7C46DBC2FEA}" type="presParOf" srcId="{CB9471A5-541D-4F91-A329-92127CFCB337}" destId="{D78C5AB6-3273-4A99-9BAD-05DE9D9CEC12}" srcOrd="2" destOrd="0" presId="urn:microsoft.com/office/officeart/2005/8/layout/gear1"/>
    <dgm:cxn modelId="{1C3FF5EA-130A-42F4-BE6D-62F053D1A56C}" type="presParOf" srcId="{CB9471A5-541D-4F91-A329-92127CFCB337}" destId="{45BA7EB6-3B38-44F6-9643-7A2A3F0C4E3A}" srcOrd="3" destOrd="0" presId="urn:microsoft.com/office/officeart/2005/8/layout/gear1"/>
    <dgm:cxn modelId="{5554FEE7-51BD-45F4-989F-777B8BE3D506}" type="presParOf" srcId="{CB9471A5-541D-4F91-A329-92127CFCB337}" destId="{64038179-3167-413A-8A4C-5F6E622B71D7}" srcOrd="4" destOrd="0" presId="urn:microsoft.com/office/officeart/2005/8/layout/gear1"/>
    <dgm:cxn modelId="{8A59C96D-90DE-4415-971E-9DC5BBDA18DA}" type="presParOf" srcId="{CB9471A5-541D-4F91-A329-92127CFCB337}" destId="{03EF5246-840D-433D-B9ED-2D411512F24D}" srcOrd="5" destOrd="0" presId="urn:microsoft.com/office/officeart/2005/8/layout/gear1"/>
    <dgm:cxn modelId="{EE6E3048-9271-40C9-9905-E58584CA7ED7}" type="presParOf" srcId="{CB9471A5-541D-4F91-A329-92127CFCB337}" destId="{4648DC4F-C4AC-49F7-A745-4E4C8C386D0A}" srcOrd="6" destOrd="0" presId="urn:microsoft.com/office/officeart/2005/8/layout/gear1"/>
    <dgm:cxn modelId="{C0F026DD-3D58-4354-A644-8B68DDF753C7}" type="presParOf" srcId="{CB9471A5-541D-4F91-A329-92127CFCB337}" destId="{D45E4F38-C6BF-47AF-9A1F-858A15583CAE}" srcOrd="7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6474C3A-B97F-4C6F-AC53-F8F1C001BA97}" type="doc">
      <dgm:prSet loTypeId="urn:microsoft.com/office/officeart/2005/8/layout/funnel1" loCatId="relationship" qsTypeId="urn:microsoft.com/office/officeart/2005/8/quickstyle/3d2" qsCatId="3D" csTypeId="urn:microsoft.com/office/officeart/2005/8/colors/accent6_2" csCatId="accent6" phldr="1"/>
      <dgm:spPr/>
      <dgm:t>
        <a:bodyPr/>
        <a:lstStyle/>
        <a:p>
          <a:endParaRPr lang="el-GR"/>
        </a:p>
      </dgm:t>
    </dgm:pt>
    <dgm:pt modelId="{51C09EAF-3B02-4B58-A795-4BCD0F8CCDC6}">
      <dgm:prSet phldrT="[Text]"/>
      <dgm:spPr/>
      <dgm:t>
        <a:bodyPr/>
        <a:lstStyle/>
        <a:p>
          <a:r>
            <a:rPr lang="el-GR" b="1" dirty="0">
              <a:solidFill>
                <a:schemeClr val="tx1"/>
              </a:solidFill>
            </a:rPr>
            <a:t>Απόδοση</a:t>
          </a:r>
          <a:endParaRPr lang="en-US" b="1" dirty="0">
            <a:solidFill>
              <a:schemeClr val="tx1"/>
            </a:solidFill>
          </a:endParaRPr>
        </a:p>
        <a:p>
          <a:r>
            <a:rPr lang="en-US" b="1" dirty="0">
              <a:solidFill>
                <a:schemeClr val="tx1"/>
              </a:solidFill>
            </a:rPr>
            <a:t>&gt; 500 Kg /</a:t>
          </a:r>
          <a:r>
            <a:rPr lang="el-GR" b="1" dirty="0" err="1">
              <a:solidFill>
                <a:schemeClr val="tx1"/>
              </a:solidFill>
            </a:rPr>
            <a:t>στρ</a:t>
          </a:r>
          <a:endParaRPr lang="el-GR" b="1" dirty="0">
            <a:solidFill>
              <a:schemeClr val="tx1"/>
            </a:solidFill>
          </a:endParaRPr>
        </a:p>
      </dgm:t>
    </dgm:pt>
    <dgm:pt modelId="{AF6E0864-893A-4C34-84CF-73E9C1A0C996}" type="parTrans" cxnId="{0B7B7040-B830-4F99-A3BA-EAB937E1FB9C}">
      <dgm:prSet/>
      <dgm:spPr/>
      <dgm:t>
        <a:bodyPr/>
        <a:lstStyle/>
        <a:p>
          <a:endParaRPr lang="el-GR"/>
        </a:p>
      </dgm:t>
    </dgm:pt>
    <dgm:pt modelId="{BC32229F-5640-413B-A2A0-59B2B6040AA7}" type="sibTrans" cxnId="{0B7B7040-B830-4F99-A3BA-EAB937E1FB9C}">
      <dgm:prSet/>
      <dgm:spPr/>
      <dgm:t>
        <a:bodyPr/>
        <a:lstStyle/>
        <a:p>
          <a:endParaRPr lang="el-GR"/>
        </a:p>
      </dgm:t>
    </dgm:pt>
    <dgm:pt modelId="{F5A57148-0B7F-4920-A87A-CC846CF163B6}">
      <dgm:prSet phldrT="[Text]"/>
      <dgm:spPr/>
      <dgm:t>
        <a:bodyPr/>
        <a:lstStyle/>
        <a:p>
          <a:r>
            <a:rPr lang="el-GR" b="1" dirty="0">
              <a:solidFill>
                <a:schemeClr val="tx1"/>
              </a:solidFill>
            </a:rPr>
            <a:t>Μέγεθος καρπού</a:t>
          </a:r>
        </a:p>
        <a:p>
          <a:r>
            <a:rPr lang="el-GR" b="1" dirty="0">
              <a:solidFill>
                <a:schemeClr val="tx1"/>
              </a:solidFill>
            </a:rPr>
            <a:t>&gt;2,2 </a:t>
          </a:r>
          <a:r>
            <a:rPr lang="en-US" b="1" dirty="0">
              <a:solidFill>
                <a:schemeClr val="tx1"/>
              </a:solidFill>
            </a:rPr>
            <a:t>mm</a:t>
          </a:r>
          <a:endParaRPr lang="el-GR" b="1" dirty="0">
            <a:solidFill>
              <a:schemeClr val="tx1"/>
            </a:solidFill>
          </a:endParaRPr>
        </a:p>
      </dgm:t>
    </dgm:pt>
    <dgm:pt modelId="{42AA7A00-2F4E-49C5-B30D-918F9C241DB4}" type="parTrans" cxnId="{B5D3D0E7-20E5-46E5-AF52-8EBCEA49844A}">
      <dgm:prSet/>
      <dgm:spPr/>
      <dgm:t>
        <a:bodyPr/>
        <a:lstStyle/>
        <a:p>
          <a:endParaRPr lang="el-GR"/>
        </a:p>
      </dgm:t>
    </dgm:pt>
    <dgm:pt modelId="{977A2D2D-3F53-4CA3-A9F9-C32068AA877F}" type="sibTrans" cxnId="{B5D3D0E7-20E5-46E5-AF52-8EBCEA49844A}">
      <dgm:prSet/>
      <dgm:spPr/>
      <dgm:t>
        <a:bodyPr/>
        <a:lstStyle/>
        <a:p>
          <a:endParaRPr lang="el-GR"/>
        </a:p>
      </dgm:t>
    </dgm:pt>
    <dgm:pt modelId="{321A85CA-B0F5-487A-BDE3-75D04D0635A4}">
      <dgm:prSet phldrT="[Text]"/>
      <dgm:spPr/>
      <dgm:t>
        <a:bodyPr/>
        <a:lstStyle/>
        <a:p>
          <a:r>
            <a:rPr lang="el-GR" b="1" dirty="0">
              <a:solidFill>
                <a:schemeClr val="tx1"/>
              </a:solidFill>
            </a:rPr>
            <a:t>Πρωτεΐνη</a:t>
          </a:r>
          <a:endParaRPr lang="en-US" b="1" dirty="0">
            <a:solidFill>
              <a:schemeClr val="tx1"/>
            </a:solidFill>
          </a:endParaRPr>
        </a:p>
        <a:p>
          <a:r>
            <a:rPr lang="en-US" b="1" dirty="0">
              <a:solidFill>
                <a:schemeClr val="tx1"/>
              </a:solidFill>
            </a:rPr>
            <a:t>9</a:t>
          </a:r>
          <a:r>
            <a:rPr lang="el-GR" b="1" dirty="0">
              <a:solidFill>
                <a:schemeClr val="tx1"/>
              </a:solidFill>
            </a:rPr>
            <a:t>,</a:t>
          </a:r>
          <a:r>
            <a:rPr lang="en-US" b="1" dirty="0">
              <a:solidFill>
                <a:schemeClr val="tx1"/>
              </a:solidFill>
            </a:rPr>
            <a:t>5 – 11</a:t>
          </a:r>
          <a:r>
            <a:rPr lang="el-GR" b="1" dirty="0">
              <a:solidFill>
                <a:schemeClr val="tx1"/>
              </a:solidFill>
            </a:rPr>
            <a:t>,</a:t>
          </a:r>
          <a:r>
            <a:rPr lang="en-US" b="1" dirty="0">
              <a:solidFill>
                <a:schemeClr val="tx1"/>
              </a:solidFill>
            </a:rPr>
            <a:t>5%</a:t>
          </a:r>
          <a:endParaRPr lang="el-GR" b="1" dirty="0">
            <a:solidFill>
              <a:schemeClr val="tx1"/>
            </a:solidFill>
          </a:endParaRPr>
        </a:p>
      </dgm:t>
    </dgm:pt>
    <dgm:pt modelId="{54BDCBF6-B5D6-4B07-A78F-006C983F5A64}" type="parTrans" cxnId="{08A38BA1-E2A6-482E-AA7E-3DAA2BC14645}">
      <dgm:prSet/>
      <dgm:spPr/>
      <dgm:t>
        <a:bodyPr/>
        <a:lstStyle/>
        <a:p>
          <a:endParaRPr lang="el-GR"/>
        </a:p>
      </dgm:t>
    </dgm:pt>
    <dgm:pt modelId="{E7E31CA2-0C02-48A4-ADFC-028884F37784}" type="sibTrans" cxnId="{08A38BA1-E2A6-482E-AA7E-3DAA2BC14645}">
      <dgm:prSet/>
      <dgm:spPr/>
      <dgm:t>
        <a:bodyPr/>
        <a:lstStyle/>
        <a:p>
          <a:endParaRPr lang="el-GR"/>
        </a:p>
      </dgm:t>
    </dgm:pt>
    <dgm:pt modelId="{4D946CBE-7380-4E50-90F9-AC6338248FC5}">
      <dgm:prSet phldrT="[Text]" custT="1"/>
      <dgm:spPr/>
      <dgm:t>
        <a:bodyPr/>
        <a:lstStyle/>
        <a:p>
          <a:r>
            <a:rPr lang="el-GR" sz="1600" b="1" dirty="0">
              <a:solidFill>
                <a:schemeClr val="tx1"/>
              </a:solidFill>
            </a:rPr>
            <a:t>Βιώσιμη καλλιέργεια βυνοποιήσιμου κριθαριού στην Ελλάδα </a:t>
          </a:r>
          <a:r>
            <a:rPr lang="el-GR" sz="16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χαμηλών εισροών και εναρμόνιση της καλλιέργειας στις κατευθύνσεις του ‘πρασινίσματος της γεωργίας’.</a:t>
          </a:r>
          <a:endParaRPr lang="el-GR" sz="1600" b="1" dirty="0">
            <a:solidFill>
              <a:schemeClr val="tx1"/>
            </a:solidFill>
          </a:endParaRPr>
        </a:p>
      </dgm:t>
    </dgm:pt>
    <dgm:pt modelId="{34F30559-F410-4B2C-939B-1AE2C5229C00}" type="parTrans" cxnId="{0595C439-6335-4E0A-A58F-61843C77860A}">
      <dgm:prSet/>
      <dgm:spPr/>
      <dgm:t>
        <a:bodyPr/>
        <a:lstStyle/>
        <a:p>
          <a:endParaRPr lang="el-GR"/>
        </a:p>
      </dgm:t>
    </dgm:pt>
    <dgm:pt modelId="{38D409EA-93FD-4CAF-B176-2CAFEB3F9853}" type="sibTrans" cxnId="{0595C439-6335-4E0A-A58F-61843C77860A}">
      <dgm:prSet/>
      <dgm:spPr/>
      <dgm:t>
        <a:bodyPr/>
        <a:lstStyle/>
        <a:p>
          <a:endParaRPr lang="el-GR"/>
        </a:p>
      </dgm:t>
    </dgm:pt>
    <dgm:pt modelId="{C627DAD3-A95F-4E1A-9AAD-7570C9C04785}" type="pres">
      <dgm:prSet presAssocID="{C6474C3A-B97F-4C6F-AC53-F8F1C001BA97}" presName="Name0" presStyleCnt="0">
        <dgm:presLayoutVars>
          <dgm:chMax val="4"/>
          <dgm:resizeHandles val="exact"/>
        </dgm:presLayoutVars>
      </dgm:prSet>
      <dgm:spPr/>
    </dgm:pt>
    <dgm:pt modelId="{B3B07BF3-CB10-483D-A788-A03CA8BBB1B2}" type="pres">
      <dgm:prSet presAssocID="{C6474C3A-B97F-4C6F-AC53-F8F1C001BA97}" presName="ellipse" presStyleLbl="trBgShp" presStyleIdx="0" presStyleCnt="1"/>
      <dgm:spPr/>
    </dgm:pt>
    <dgm:pt modelId="{6823FC98-8EBB-4820-85B5-CA8940793A37}" type="pres">
      <dgm:prSet presAssocID="{C6474C3A-B97F-4C6F-AC53-F8F1C001BA97}" presName="arrow1" presStyleLbl="fgShp" presStyleIdx="0" presStyleCnt="1"/>
      <dgm:spPr/>
    </dgm:pt>
    <dgm:pt modelId="{08386078-69C2-4928-8F30-F164E9F36880}" type="pres">
      <dgm:prSet presAssocID="{C6474C3A-B97F-4C6F-AC53-F8F1C001BA97}" presName="rectangle" presStyleLbl="revTx" presStyleIdx="0" presStyleCnt="1" custScaleX="205526">
        <dgm:presLayoutVars>
          <dgm:bulletEnabled val="1"/>
        </dgm:presLayoutVars>
      </dgm:prSet>
      <dgm:spPr/>
    </dgm:pt>
    <dgm:pt modelId="{1385283E-F6AE-4207-A1FF-09764D01F5E6}" type="pres">
      <dgm:prSet presAssocID="{F5A57148-0B7F-4920-A87A-CC846CF163B6}" presName="item1" presStyleLbl="node1" presStyleIdx="0" presStyleCnt="3">
        <dgm:presLayoutVars>
          <dgm:bulletEnabled val="1"/>
        </dgm:presLayoutVars>
      </dgm:prSet>
      <dgm:spPr/>
    </dgm:pt>
    <dgm:pt modelId="{05C7FAC0-7242-47EE-9BDE-97CE733B9997}" type="pres">
      <dgm:prSet presAssocID="{321A85CA-B0F5-487A-BDE3-75D04D0635A4}" presName="item2" presStyleLbl="node1" presStyleIdx="1" presStyleCnt="3">
        <dgm:presLayoutVars>
          <dgm:bulletEnabled val="1"/>
        </dgm:presLayoutVars>
      </dgm:prSet>
      <dgm:spPr/>
    </dgm:pt>
    <dgm:pt modelId="{1B17EC9D-E5BE-4E44-8E90-B108855B99C1}" type="pres">
      <dgm:prSet presAssocID="{4D946CBE-7380-4E50-90F9-AC6338248FC5}" presName="item3" presStyleLbl="node1" presStyleIdx="2" presStyleCnt="3">
        <dgm:presLayoutVars>
          <dgm:bulletEnabled val="1"/>
        </dgm:presLayoutVars>
      </dgm:prSet>
      <dgm:spPr/>
    </dgm:pt>
    <dgm:pt modelId="{162DCBF6-52B4-4BE6-851E-DAF1EA98F199}" type="pres">
      <dgm:prSet presAssocID="{C6474C3A-B97F-4C6F-AC53-F8F1C001BA97}" presName="funnel" presStyleLbl="trAlignAcc1" presStyleIdx="0" presStyleCnt="1" custLinFactNeighborX="415" custLinFactNeighborY="1596"/>
      <dgm:spPr/>
    </dgm:pt>
  </dgm:ptLst>
  <dgm:cxnLst>
    <dgm:cxn modelId="{657A8E21-5A3E-4EAA-A8B3-36A822692001}" type="presOf" srcId="{51C09EAF-3B02-4B58-A795-4BCD0F8CCDC6}" destId="{1B17EC9D-E5BE-4E44-8E90-B108855B99C1}" srcOrd="0" destOrd="0" presId="urn:microsoft.com/office/officeart/2005/8/layout/funnel1"/>
    <dgm:cxn modelId="{0595C439-6335-4E0A-A58F-61843C77860A}" srcId="{C6474C3A-B97F-4C6F-AC53-F8F1C001BA97}" destId="{4D946CBE-7380-4E50-90F9-AC6338248FC5}" srcOrd="3" destOrd="0" parTransId="{34F30559-F410-4B2C-939B-1AE2C5229C00}" sibTransId="{38D409EA-93FD-4CAF-B176-2CAFEB3F9853}"/>
    <dgm:cxn modelId="{F5A2923B-71AA-4B95-A8E1-36F147F71EBB}" type="presOf" srcId="{C6474C3A-B97F-4C6F-AC53-F8F1C001BA97}" destId="{C627DAD3-A95F-4E1A-9AAD-7570C9C04785}" srcOrd="0" destOrd="0" presId="urn:microsoft.com/office/officeart/2005/8/layout/funnel1"/>
    <dgm:cxn modelId="{0B7B7040-B830-4F99-A3BA-EAB937E1FB9C}" srcId="{C6474C3A-B97F-4C6F-AC53-F8F1C001BA97}" destId="{51C09EAF-3B02-4B58-A795-4BCD0F8CCDC6}" srcOrd="0" destOrd="0" parTransId="{AF6E0864-893A-4C34-84CF-73E9C1A0C996}" sibTransId="{BC32229F-5640-413B-A2A0-59B2B6040AA7}"/>
    <dgm:cxn modelId="{08A38BA1-E2A6-482E-AA7E-3DAA2BC14645}" srcId="{C6474C3A-B97F-4C6F-AC53-F8F1C001BA97}" destId="{321A85CA-B0F5-487A-BDE3-75D04D0635A4}" srcOrd="2" destOrd="0" parTransId="{54BDCBF6-B5D6-4B07-A78F-006C983F5A64}" sibTransId="{E7E31CA2-0C02-48A4-ADFC-028884F37784}"/>
    <dgm:cxn modelId="{51813AB7-7CAD-4201-A28A-91FBA2118589}" type="presOf" srcId="{321A85CA-B0F5-487A-BDE3-75D04D0635A4}" destId="{1385283E-F6AE-4207-A1FF-09764D01F5E6}" srcOrd="0" destOrd="0" presId="urn:microsoft.com/office/officeart/2005/8/layout/funnel1"/>
    <dgm:cxn modelId="{9447D0B9-405D-40E1-88A1-DFF01276201A}" type="presOf" srcId="{F5A57148-0B7F-4920-A87A-CC846CF163B6}" destId="{05C7FAC0-7242-47EE-9BDE-97CE733B9997}" srcOrd="0" destOrd="0" presId="urn:microsoft.com/office/officeart/2005/8/layout/funnel1"/>
    <dgm:cxn modelId="{9DAE99D0-B5BF-457A-A0BA-87066F949093}" type="presOf" srcId="{4D946CBE-7380-4E50-90F9-AC6338248FC5}" destId="{08386078-69C2-4928-8F30-F164E9F36880}" srcOrd="0" destOrd="0" presId="urn:microsoft.com/office/officeart/2005/8/layout/funnel1"/>
    <dgm:cxn modelId="{B5D3D0E7-20E5-46E5-AF52-8EBCEA49844A}" srcId="{C6474C3A-B97F-4C6F-AC53-F8F1C001BA97}" destId="{F5A57148-0B7F-4920-A87A-CC846CF163B6}" srcOrd="1" destOrd="0" parTransId="{42AA7A00-2F4E-49C5-B30D-918F9C241DB4}" sibTransId="{977A2D2D-3F53-4CA3-A9F9-C32068AA877F}"/>
    <dgm:cxn modelId="{AAD0DDFB-4B0D-4DF4-8367-6367B867C8D7}" type="presParOf" srcId="{C627DAD3-A95F-4E1A-9AAD-7570C9C04785}" destId="{B3B07BF3-CB10-483D-A788-A03CA8BBB1B2}" srcOrd="0" destOrd="0" presId="urn:microsoft.com/office/officeart/2005/8/layout/funnel1"/>
    <dgm:cxn modelId="{22E71E51-0DCA-47BE-BD71-679ED53B2D3D}" type="presParOf" srcId="{C627DAD3-A95F-4E1A-9AAD-7570C9C04785}" destId="{6823FC98-8EBB-4820-85B5-CA8940793A37}" srcOrd="1" destOrd="0" presId="urn:microsoft.com/office/officeart/2005/8/layout/funnel1"/>
    <dgm:cxn modelId="{0570FDB9-86B0-49EF-839C-FB31E29BFF7F}" type="presParOf" srcId="{C627DAD3-A95F-4E1A-9AAD-7570C9C04785}" destId="{08386078-69C2-4928-8F30-F164E9F36880}" srcOrd="2" destOrd="0" presId="urn:microsoft.com/office/officeart/2005/8/layout/funnel1"/>
    <dgm:cxn modelId="{96C5B381-7B6A-47C2-AD30-5014A51F0752}" type="presParOf" srcId="{C627DAD3-A95F-4E1A-9AAD-7570C9C04785}" destId="{1385283E-F6AE-4207-A1FF-09764D01F5E6}" srcOrd="3" destOrd="0" presId="urn:microsoft.com/office/officeart/2005/8/layout/funnel1"/>
    <dgm:cxn modelId="{72982E2F-D391-4A13-BF54-7C20E4749642}" type="presParOf" srcId="{C627DAD3-A95F-4E1A-9AAD-7570C9C04785}" destId="{05C7FAC0-7242-47EE-9BDE-97CE733B9997}" srcOrd="4" destOrd="0" presId="urn:microsoft.com/office/officeart/2005/8/layout/funnel1"/>
    <dgm:cxn modelId="{ED3F7F00-42EF-4134-BDD7-832CD95CF3C0}" type="presParOf" srcId="{C627DAD3-A95F-4E1A-9AAD-7570C9C04785}" destId="{1B17EC9D-E5BE-4E44-8E90-B108855B99C1}" srcOrd="5" destOrd="0" presId="urn:microsoft.com/office/officeart/2005/8/layout/funnel1"/>
    <dgm:cxn modelId="{D8CE9C64-DA6B-4EC4-94A2-F1C120FA3B01}" type="presParOf" srcId="{C627DAD3-A95F-4E1A-9AAD-7570C9C04785}" destId="{162DCBF6-52B4-4BE6-851E-DAF1EA98F199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07F419-6149-46F8-BC65-C1C05D6FF57D}">
      <dsp:nvSpPr>
        <dsp:cNvPr id="0" name=""/>
        <dsp:cNvSpPr/>
      </dsp:nvSpPr>
      <dsp:spPr>
        <a:xfrm>
          <a:off x="4127352" y="2172601"/>
          <a:ext cx="2477340" cy="2358746"/>
        </a:xfrm>
        <a:prstGeom prst="gear9">
          <a:avLst/>
        </a:prstGeom>
        <a:gradFill rotWithShape="0">
          <a:gsLst>
            <a:gs pos="0">
              <a:srgbClr val="FF9933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2900" kern="1200" dirty="0"/>
        </a:p>
      </dsp:txBody>
      <dsp:txXfrm>
        <a:off x="4616544" y="2725126"/>
        <a:ext cx="1498956" cy="1212444"/>
      </dsp:txXfrm>
    </dsp:sp>
    <dsp:sp modelId="{45BA7EB6-3B38-44F6-9643-7A2A3F0C4E3A}">
      <dsp:nvSpPr>
        <dsp:cNvPr id="0" name=""/>
        <dsp:cNvSpPr/>
      </dsp:nvSpPr>
      <dsp:spPr>
        <a:xfrm>
          <a:off x="2123102" y="1090182"/>
          <a:ext cx="2547057" cy="2397907"/>
        </a:xfrm>
        <a:prstGeom prst="gear6">
          <a:avLst/>
        </a:prstGeom>
        <a:gradFill rotWithShape="0">
          <a:gsLst>
            <a:gs pos="3000">
              <a:srgbClr val="FF9933"/>
            </a:gs>
            <a:gs pos="38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2500" kern="1200" dirty="0"/>
        </a:p>
      </dsp:txBody>
      <dsp:txXfrm>
        <a:off x="2748463" y="1697511"/>
        <a:ext cx="1296335" cy="1183249"/>
      </dsp:txXfrm>
    </dsp:sp>
    <dsp:sp modelId="{4648DC4F-C4AC-49F7-A745-4E4C8C386D0A}">
      <dsp:nvSpPr>
        <dsp:cNvPr id="0" name=""/>
        <dsp:cNvSpPr/>
      </dsp:nvSpPr>
      <dsp:spPr>
        <a:xfrm>
          <a:off x="4103156" y="1424508"/>
          <a:ext cx="3507365" cy="3507365"/>
        </a:xfrm>
        <a:prstGeom prst="circularArrow">
          <a:avLst>
            <a:gd name="adj1" fmla="val 4878"/>
            <a:gd name="adj2" fmla="val 312630"/>
            <a:gd name="adj3" fmla="val 3210365"/>
            <a:gd name="adj4" fmla="val 15131618"/>
            <a:gd name="adj5" fmla="val 5691"/>
          </a:avLst>
        </a:prstGeom>
        <a:gradFill rotWithShape="0">
          <a:gsLst>
            <a:gs pos="0">
              <a:srgbClr val="FF9933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5E4F38-C6BF-47AF-9A1F-858A15583CAE}">
      <dsp:nvSpPr>
        <dsp:cNvPr id="0" name=""/>
        <dsp:cNvSpPr/>
      </dsp:nvSpPr>
      <dsp:spPr>
        <a:xfrm>
          <a:off x="1915069" y="789111"/>
          <a:ext cx="2651910" cy="2651910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gradFill rotWithShape="0">
          <a:gsLst>
            <a:gs pos="0">
              <a:srgbClr val="FF9933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B07BF3-CB10-483D-A788-A03CA8BBB1B2}">
      <dsp:nvSpPr>
        <dsp:cNvPr id="0" name=""/>
        <dsp:cNvSpPr/>
      </dsp:nvSpPr>
      <dsp:spPr>
        <a:xfrm>
          <a:off x="2682832" y="216887"/>
          <a:ext cx="4304376" cy="1494853"/>
        </a:xfrm>
        <a:prstGeom prst="ellipse">
          <a:avLst/>
        </a:prstGeom>
        <a:solidFill>
          <a:schemeClr val="accent6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15240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23FC98-8EBB-4820-85B5-CA8940793A37}">
      <dsp:nvSpPr>
        <dsp:cNvPr id="0" name=""/>
        <dsp:cNvSpPr/>
      </dsp:nvSpPr>
      <dsp:spPr>
        <a:xfrm>
          <a:off x="4424603" y="3877275"/>
          <a:ext cx="834181" cy="533876"/>
        </a:xfrm>
        <a:prstGeom prst="downArrow">
          <a:avLst/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8386078-69C2-4928-8F30-F164E9F36880}">
      <dsp:nvSpPr>
        <dsp:cNvPr id="0" name=""/>
        <dsp:cNvSpPr/>
      </dsp:nvSpPr>
      <dsp:spPr>
        <a:xfrm>
          <a:off x="726990" y="4304376"/>
          <a:ext cx="8229407" cy="10010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600" b="1" kern="1200" dirty="0">
              <a:solidFill>
                <a:schemeClr val="tx1"/>
              </a:solidFill>
            </a:rPr>
            <a:t>Βιώσιμη καλλιέργεια βυνοποιήσιμου κριθαριού στην Ελλάδα </a:t>
          </a:r>
          <a:r>
            <a:rPr lang="el-GR" sz="1600" b="1" kern="1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χαμηλών εισροών και εναρμόνιση της καλλιέργειας στις κατευθύνσεις του ‘πρασινίσματος της γεωργίας’.</a:t>
          </a:r>
          <a:endParaRPr lang="el-GR" sz="1600" b="1" kern="1200" dirty="0">
            <a:solidFill>
              <a:schemeClr val="tx1"/>
            </a:solidFill>
          </a:endParaRPr>
        </a:p>
      </dsp:txBody>
      <dsp:txXfrm>
        <a:off x="726990" y="4304376"/>
        <a:ext cx="8229407" cy="1001017"/>
      </dsp:txXfrm>
    </dsp:sp>
    <dsp:sp modelId="{1385283E-F6AE-4207-A1FF-09764D01F5E6}">
      <dsp:nvSpPr>
        <dsp:cNvPr id="0" name=""/>
        <dsp:cNvSpPr/>
      </dsp:nvSpPr>
      <dsp:spPr>
        <a:xfrm>
          <a:off x="4247757" y="1827191"/>
          <a:ext cx="1501526" cy="1501526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900" b="1" kern="1200" dirty="0">
              <a:solidFill>
                <a:schemeClr val="tx1"/>
              </a:solidFill>
            </a:rPr>
            <a:t>Πρωτεΐνη</a:t>
          </a:r>
          <a:endParaRPr lang="en-US" sz="1900" b="1" kern="1200" dirty="0">
            <a:solidFill>
              <a:schemeClr val="tx1"/>
            </a:solidFill>
          </a:endParaRP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chemeClr val="tx1"/>
              </a:solidFill>
            </a:rPr>
            <a:t>9</a:t>
          </a:r>
          <a:r>
            <a:rPr lang="el-GR" sz="1900" b="1" kern="1200" dirty="0">
              <a:solidFill>
                <a:schemeClr val="tx1"/>
              </a:solidFill>
            </a:rPr>
            <a:t>,</a:t>
          </a:r>
          <a:r>
            <a:rPr lang="en-US" sz="1900" b="1" kern="1200" dirty="0">
              <a:solidFill>
                <a:schemeClr val="tx1"/>
              </a:solidFill>
            </a:rPr>
            <a:t>5 – 11</a:t>
          </a:r>
          <a:r>
            <a:rPr lang="el-GR" sz="1900" b="1" kern="1200" dirty="0">
              <a:solidFill>
                <a:schemeClr val="tx1"/>
              </a:solidFill>
            </a:rPr>
            <a:t>,</a:t>
          </a:r>
          <a:r>
            <a:rPr lang="en-US" sz="1900" b="1" kern="1200" dirty="0">
              <a:solidFill>
                <a:schemeClr val="tx1"/>
              </a:solidFill>
            </a:rPr>
            <a:t>5%</a:t>
          </a:r>
          <a:endParaRPr lang="el-GR" sz="1900" b="1" kern="1200" dirty="0">
            <a:solidFill>
              <a:schemeClr val="tx1"/>
            </a:solidFill>
          </a:endParaRPr>
        </a:p>
      </dsp:txBody>
      <dsp:txXfrm>
        <a:off x="4467650" y="2047084"/>
        <a:ext cx="1061740" cy="1061740"/>
      </dsp:txXfrm>
    </dsp:sp>
    <dsp:sp modelId="{05C7FAC0-7242-47EE-9BDE-97CE733B9997}">
      <dsp:nvSpPr>
        <dsp:cNvPr id="0" name=""/>
        <dsp:cNvSpPr/>
      </dsp:nvSpPr>
      <dsp:spPr>
        <a:xfrm>
          <a:off x="3173331" y="700712"/>
          <a:ext cx="1501526" cy="1501526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900" b="1" kern="1200" dirty="0">
              <a:solidFill>
                <a:schemeClr val="tx1"/>
              </a:solidFill>
            </a:rPr>
            <a:t>Μέγεθος καρπού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900" b="1" kern="1200" dirty="0">
              <a:solidFill>
                <a:schemeClr val="tx1"/>
              </a:solidFill>
            </a:rPr>
            <a:t>&gt;2,2 </a:t>
          </a:r>
          <a:r>
            <a:rPr lang="en-US" sz="1900" b="1" kern="1200" dirty="0">
              <a:solidFill>
                <a:schemeClr val="tx1"/>
              </a:solidFill>
            </a:rPr>
            <a:t>mm</a:t>
          </a:r>
          <a:endParaRPr lang="el-GR" sz="1900" b="1" kern="1200" dirty="0">
            <a:solidFill>
              <a:schemeClr val="tx1"/>
            </a:solidFill>
          </a:endParaRPr>
        </a:p>
      </dsp:txBody>
      <dsp:txXfrm>
        <a:off x="3393224" y="920605"/>
        <a:ext cx="1061740" cy="1061740"/>
      </dsp:txXfrm>
    </dsp:sp>
    <dsp:sp modelId="{1B17EC9D-E5BE-4E44-8E90-B108855B99C1}">
      <dsp:nvSpPr>
        <dsp:cNvPr id="0" name=""/>
        <dsp:cNvSpPr/>
      </dsp:nvSpPr>
      <dsp:spPr>
        <a:xfrm>
          <a:off x="4708225" y="337676"/>
          <a:ext cx="1501526" cy="1501526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900" b="1" kern="1200" dirty="0">
              <a:solidFill>
                <a:schemeClr val="tx1"/>
              </a:solidFill>
            </a:rPr>
            <a:t>Απόδοση</a:t>
          </a:r>
          <a:endParaRPr lang="en-US" sz="1900" b="1" kern="1200" dirty="0">
            <a:solidFill>
              <a:schemeClr val="tx1"/>
            </a:solidFill>
          </a:endParaRP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chemeClr val="tx1"/>
              </a:solidFill>
            </a:rPr>
            <a:t>&gt; 500 Kg /</a:t>
          </a:r>
          <a:r>
            <a:rPr lang="el-GR" sz="1900" b="1" kern="1200" dirty="0" err="1">
              <a:solidFill>
                <a:schemeClr val="tx1"/>
              </a:solidFill>
            </a:rPr>
            <a:t>στρ</a:t>
          </a:r>
          <a:endParaRPr lang="el-GR" sz="1900" b="1" kern="1200" dirty="0">
            <a:solidFill>
              <a:schemeClr val="tx1"/>
            </a:solidFill>
          </a:endParaRPr>
        </a:p>
      </dsp:txBody>
      <dsp:txXfrm>
        <a:off x="4928118" y="557569"/>
        <a:ext cx="1061740" cy="1061740"/>
      </dsp:txXfrm>
    </dsp:sp>
    <dsp:sp modelId="{162DCBF6-52B4-4BE6-851E-DAF1EA98F199}">
      <dsp:nvSpPr>
        <dsp:cNvPr id="0" name=""/>
        <dsp:cNvSpPr/>
      </dsp:nvSpPr>
      <dsp:spPr>
        <a:xfrm>
          <a:off x="2525372" y="93011"/>
          <a:ext cx="4671416" cy="3737133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3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ext Box 13312"/>
          <p:cNvSpPr txBox="1"/>
          <p:nvPr/>
        </p:nvSpPr>
        <p:spPr>
          <a:xfrm>
            <a:off x="0" y="0"/>
            <a:ext cx="2971800" cy="458788"/>
          </a:xfrm>
          <a:prstGeom prst="rect">
            <a:avLst/>
          </a:prstGeom>
          <a:noFill/>
          <a:ln w="1260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3314" name="Date Placeholder 13313"/>
          <p:cNvSpPr>
            <a:spLocks noGrp="1"/>
          </p:cNvSpPr>
          <p:nvPr>
            <p:ph type="dt"/>
          </p:nvPr>
        </p:nvSpPr>
        <p:spPr>
          <a:xfrm>
            <a:off x="3884613" y="0"/>
            <a:ext cx="2970212" cy="457200"/>
          </a:xfrm>
          <a:prstGeom prst="rect">
            <a:avLst/>
          </a:prstGeom>
          <a:noFill/>
          <a:ln w="12600">
            <a:noFill/>
          </a:ln>
        </p:spPr>
        <p:txBody>
          <a:bodyPr wrap="square" lIns="91440" tIns="45720" rIns="91440" bIns="45720" anchor="t"/>
          <a:lstStyle/>
          <a:p>
            <a:pPr lvl="0" algn="r" defTabSz="0" rtl="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r>
              <a:rPr lang="el-GR" altLang="x-none" sz="1200" baseline="0" dirty="0" err="1">
                <a:solidFill>
                  <a:srgbClr val="000000"/>
                </a:solidFill>
                <a:latin typeface="Calibri" panose="020F0502020204030204" charset="0"/>
                <a:cs typeface="Segoe UI" panose="020B0502040204020203" charset="0"/>
              </a:rPr>
              <a:t>19/9/2022</a:t>
            </a:r>
            <a:endParaRPr lang="el-GR" altLang="x-none" sz="1200" baseline="0" dirty="0" err="1">
              <a:solidFill>
                <a:srgbClr val="000000"/>
              </a:solidFill>
              <a:latin typeface="Calibri" panose="020F0502020204030204" charset="0"/>
              <a:ea typeface="Segoe UI" panose="020B0502040204020203" charset="0"/>
            </a:endParaRPr>
          </a:p>
        </p:txBody>
      </p:sp>
      <p:sp>
        <p:nvSpPr>
          <p:cNvPr id="13315" name="Slide Image Placeholder 13314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  <a:noFill/>
          <a:ln w="12600">
            <a:noFill/>
          </a:ln>
        </p:spPr>
        <p:txBody>
          <a:bodyPr wrap="square" lIns="0" tIns="0" rIns="0" bIns="0" anchor="ctr"/>
          <a:lstStyle/>
          <a:p>
            <a:pPr lvl="0"/>
            <a:endParaRPr/>
          </a:p>
        </p:txBody>
      </p:sp>
      <p:sp>
        <p:nvSpPr>
          <p:cNvPr id="13316" name="Text Placeholder 13315"/>
          <p:cNvSpPr>
            <a:spLocks noGrp="1"/>
          </p:cNvSpPr>
          <p:nvPr>
            <p:ph type="body"/>
          </p:nvPr>
        </p:nvSpPr>
        <p:spPr>
          <a:xfrm>
            <a:off x="685800" y="4400550"/>
            <a:ext cx="5484813" cy="3598863"/>
          </a:xfrm>
          <a:prstGeom prst="rect">
            <a:avLst/>
          </a:prstGeom>
          <a:noFill/>
          <a:ln w="12600">
            <a:noFill/>
          </a:ln>
        </p:spPr>
        <p:txBody>
          <a:bodyPr wrap="square" lIns="91440" tIns="45720" rIns="91440" bIns="45720" anchor="t"/>
          <a:lstStyle/>
          <a:p>
            <a:pPr lvl="0" algn="l" defTabSz="0" rtl="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</a:pPr>
            <a:r>
              <a:rPr lang="el-GR" altLang="x-none" sz="1200" baseline="0" dirty="0" err="1">
                <a:solidFill>
                  <a:srgbClr val="000000"/>
                </a:solidFill>
                <a:latin typeface="Calibri" panose="020F0502020204030204" charset="0"/>
                <a:ea typeface="Microsoft YaHei" panose="020B0503020204020204" charset="-122"/>
              </a:rPr>
              <a:t>Επεξεργασία στυλ υποδείγματος κειμένου</a:t>
            </a:r>
          </a:p>
          <a:p>
            <a:pPr marL="914400" lvl="1" indent="0" algn="l" defTabSz="0" rtl="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</a:pPr>
            <a:r>
              <a:rPr lang="el-GR" altLang="x-none" sz="1200" baseline="0" dirty="0" err="1">
                <a:solidFill>
                  <a:srgbClr val="000000"/>
                </a:solidFill>
                <a:latin typeface="Calibri" panose="020F0502020204030204" charset="0"/>
                <a:ea typeface="Microsoft YaHei" panose="020B0503020204020204" charset="-122"/>
              </a:rPr>
              <a:t>Δεύτερου επιπέδου</a:t>
            </a:r>
          </a:p>
          <a:p>
            <a:pPr marL="1828800" lvl="2" indent="0" algn="l" defTabSz="0" rtl="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</a:pPr>
            <a:r>
              <a:rPr lang="el-GR" altLang="x-none" sz="1200" baseline="0" dirty="0" err="1">
                <a:solidFill>
                  <a:srgbClr val="000000"/>
                </a:solidFill>
                <a:latin typeface="Calibri" panose="020F0502020204030204" charset="0"/>
                <a:ea typeface="Microsoft YaHei" panose="020B0503020204020204" charset="-122"/>
              </a:rPr>
              <a:t>Τρίτου επιπέδου</a:t>
            </a:r>
          </a:p>
          <a:p>
            <a:pPr marL="2743200" lvl="3" indent="0" algn="l" defTabSz="0" rtl="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</a:pPr>
            <a:r>
              <a:rPr lang="el-GR" altLang="x-none" sz="1200" baseline="0" dirty="0" err="1">
                <a:solidFill>
                  <a:srgbClr val="000000"/>
                </a:solidFill>
                <a:latin typeface="Calibri" panose="020F0502020204030204" charset="0"/>
                <a:ea typeface="Microsoft YaHei" panose="020B0503020204020204" charset="-122"/>
              </a:rPr>
              <a:t>Τέταρτου επιπέδου</a:t>
            </a:r>
          </a:p>
          <a:p>
            <a:pPr marL="3657600" lvl="4" indent="0" algn="l" defTabSz="0" rtl="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</a:pPr>
            <a:r>
              <a:rPr lang="el-GR" altLang="x-none" sz="1200" baseline="0" dirty="0" err="1">
                <a:solidFill>
                  <a:srgbClr val="000000"/>
                </a:solidFill>
                <a:latin typeface="Calibri" panose="020F0502020204030204" charset="0"/>
                <a:ea typeface="Microsoft YaHei" panose="020B0503020204020204" charset="-122"/>
              </a:rPr>
              <a:t>Πέμπτου επιπέδου</a:t>
            </a:r>
          </a:p>
        </p:txBody>
      </p:sp>
      <p:sp>
        <p:nvSpPr>
          <p:cNvPr id="13317" name="Text Box 13316"/>
          <p:cNvSpPr txBox="1"/>
          <p:nvPr/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 w="1260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3318" name="Slide Number Placeholder 13317"/>
          <p:cNvSpPr>
            <a:spLocks noGrp="1"/>
          </p:cNvSpPr>
          <p:nvPr>
            <p:ph type="sldNum"/>
          </p:nvPr>
        </p:nvSpPr>
        <p:spPr>
          <a:xfrm>
            <a:off x="3884613" y="8685213"/>
            <a:ext cx="2970212" cy="457200"/>
          </a:xfrm>
          <a:prstGeom prst="rect">
            <a:avLst/>
          </a:prstGeom>
          <a:noFill/>
          <a:ln w="12600">
            <a:noFill/>
          </a:ln>
        </p:spPr>
        <p:txBody>
          <a:bodyPr wrap="square" lIns="91440" tIns="45720" rIns="91440" bIns="45720" anchor="b"/>
          <a:lstStyle/>
          <a:p>
            <a:pPr lvl="0" algn="r" defTabSz="0" rtl="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fld id="{9A0DB2DC-4C9A-4742-B13C-FB6460FD3503}" type="slidenum">
              <a:rPr lang="el-GR" altLang="x-none" sz="1200" baseline="0" dirty="0" err="1">
                <a:solidFill>
                  <a:srgbClr val="000000"/>
                </a:solidFill>
                <a:latin typeface="Calibri" panose="020F0502020204030204" charset="0"/>
                <a:cs typeface="Segoe UI" panose="020B0502040204020203" charset="0"/>
              </a:rPr>
              <a:t>‹#›</a:t>
            </a:fld>
            <a:endParaRPr lang="el-GR" altLang="x-none" sz="1200" baseline="0" dirty="0" err="1">
              <a:solidFill>
                <a:srgbClr val="000000"/>
              </a:solidFill>
              <a:latin typeface="Calibri" panose="020F0502020204030204" charset="0"/>
              <a:ea typeface="Segoe UI" panose="020B0502040204020203" charset="0"/>
              <a:cs typeface="Segoe UI" panose="020B050204020402020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0906217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lvl="0" indent="0" algn="l" defTabSz="457200" rtl="0" eaLnBrk="0" fontAlgn="base" latinLnBrk="0" hangingPunct="0">
      <a:lnSpc>
        <a:spcPct val="100000"/>
      </a:lnSpc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buNone/>
      <a:defRPr sz="1200" b="0" i="0" u="none" kern="1200" baseline="0">
        <a:solidFill>
          <a:srgbClr val="000000"/>
        </a:solidFill>
        <a:latin typeface="Times New Roman" panose="02020603050405020304" pitchFamily="16" charset="0"/>
      </a:defRPr>
    </a:lvl1pPr>
    <a:lvl2pPr marL="742950" lvl="1" indent="-285750" algn="l" defTabSz="457200" rtl="0" eaLnBrk="0" fontAlgn="base" latinLnBrk="0" hangingPunct="0">
      <a:lnSpc>
        <a:spcPct val="100000"/>
      </a:lnSpc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buNone/>
      <a:defRPr sz="1200" b="0" i="0" u="none" kern="1200" baseline="0">
        <a:solidFill>
          <a:srgbClr val="000000"/>
        </a:solidFill>
        <a:latin typeface="Times New Roman" panose="02020603050405020304" pitchFamily="16" charset="0"/>
      </a:defRPr>
    </a:lvl2pPr>
    <a:lvl3pPr marL="1143000" lvl="2" indent="-228600" algn="l" defTabSz="457200" rtl="0" eaLnBrk="0" fontAlgn="base" latinLnBrk="0" hangingPunct="0">
      <a:lnSpc>
        <a:spcPct val="100000"/>
      </a:lnSpc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buNone/>
      <a:defRPr sz="1200" b="0" i="0" u="none" kern="1200" baseline="0">
        <a:solidFill>
          <a:srgbClr val="000000"/>
        </a:solidFill>
        <a:latin typeface="Times New Roman" panose="02020603050405020304" pitchFamily="16" charset="0"/>
      </a:defRPr>
    </a:lvl3pPr>
    <a:lvl4pPr marL="1600200" lvl="3" indent="-228600" algn="l" defTabSz="457200" rtl="0" eaLnBrk="0" fontAlgn="base" latinLnBrk="0" hangingPunct="0">
      <a:lnSpc>
        <a:spcPct val="100000"/>
      </a:lnSpc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buNone/>
      <a:defRPr sz="1200" b="0" i="0" u="none" kern="1200" baseline="0">
        <a:solidFill>
          <a:srgbClr val="000000"/>
        </a:solidFill>
        <a:latin typeface="Times New Roman" panose="02020603050405020304" pitchFamily="16" charset="0"/>
      </a:defRPr>
    </a:lvl4pPr>
    <a:lvl5pPr marL="2057400" lvl="4" indent="-228600" algn="l" defTabSz="457200" rtl="0" eaLnBrk="0" fontAlgn="base" latinLnBrk="0" hangingPunct="0">
      <a:lnSpc>
        <a:spcPct val="100000"/>
      </a:lnSpc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buNone/>
      <a:defRPr sz="1200" b="0" i="0" u="none" kern="1200" baseline="0">
        <a:solidFill>
          <a:srgbClr val="000000"/>
        </a:solidFill>
        <a:latin typeface="Times New Roman" panose="02020603050405020304" pitchFamily="16" charset="0"/>
      </a:defRPr>
    </a:lvl5pPr>
    <a:lvl6pPr marL="2286000" lvl="5" indent="-228600" algn="l" defTabSz="457200" rtl="0" eaLnBrk="0" fontAlgn="base" latinLnBrk="0" hangingPunct="0">
      <a:lnSpc>
        <a:spcPct val="100000"/>
      </a:lnSpc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buNone/>
      <a:defRPr sz="1200" b="0" i="0" u="none" kern="1200" baseline="0">
        <a:solidFill>
          <a:srgbClr val="000000"/>
        </a:solidFill>
        <a:latin typeface="Times New Roman" panose="02020603050405020304" pitchFamily="16" charset="0"/>
      </a:defRPr>
    </a:lvl6pPr>
    <a:lvl7pPr marL="2743200" lvl="6" indent="-228600" algn="l" defTabSz="457200" rtl="0" eaLnBrk="0" fontAlgn="base" latinLnBrk="0" hangingPunct="0">
      <a:lnSpc>
        <a:spcPct val="100000"/>
      </a:lnSpc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buNone/>
      <a:defRPr sz="1200" b="0" i="0" u="none" kern="1200" baseline="0">
        <a:solidFill>
          <a:srgbClr val="000000"/>
        </a:solidFill>
        <a:latin typeface="Times New Roman" panose="02020603050405020304" pitchFamily="16" charset="0"/>
      </a:defRPr>
    </a:lvl7pPr>
    <a:lvl8pPr marL="3200400" lvl="7" indent="-228600" algn="l" defTabSz="457200" rtl="0" eaLnBrk="0" fontAlgn="base" latinLnBrk="0" hangingPunct="0">
      <a:lnSpc>
        <a:spcPct val="100000"/>
      </a:lnSpc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buNone/>
      <a:defRPr sz="1200" b="0" i="0" u="none" kern="1200" baseline="0">
        <a:solidFill>
          <a:srgbClr val="000000"/>
        </a:solidFill>
        <a:latin typeface="Times New Roman" panose="02020603050405020304" pitchFamily="16" charset="0"/>
      </a:defRPr>
    </a:lvl8pPr>
    <a:lvl9pPr marL="3657600" lvl="8" indent="-228600" algn="l" defTabSz="457200" rtl="0" eaLnBrk="0" fontAlgn="base" latinLnBrk="0" hangingPunct="0">
      <a:lnSpc>
        <a:spcPct val="100000"/>
      </a:lnSpc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buNone/>
      <a:defRPr sz="1200" b="0" i="0" u="none" kern="1200" baseline="0">
        <a:solidFill>
          <a:srgbClr val="000000"/>
        </a:solidFill>
        <a:latin typeface="Times New Roman" panose="02020603050405020304" pitchFamily="16" charset="0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lvl="0" algn="r" defTabSz="0" rtl="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r>
              <a:rPr lang="el-GR" altLang="x-none" sz="1200" baseline="0">
                <a:solidFill>
                  <a:srgbClr val="000000"/>
                </a:solidFill>
                <a:latin typeface="Calibri" panose="020F0502020204030204" charset="0"/>
                <a:cs typeface="Segoe UI" panose="020B0502040204020203" charset="0"/>
              </a:rPr>
              <a:t>19/9/2022</a:t>
            </a:r>
            <a:endParaRPr lang="el-GR" altLang="x-none" sz="1200" baseline="0" dirty="0" err="1">
              <a:solidFill>
                <a:srgbClr val="000000"/>
              </a:solidFill>
              <a:latin typeface="Calibri" panose="020F0502020204030204" charset="0"/>
              <a:ea typeface="Segoe UI" panose="020B0502040204020203" charset="0"/>
            </a:endParaRPr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 lvl="0" algn="r" defTabSz="0" rtl="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fld id="{9A0DB2DC-4C9A-4742-B13C-FB6460FD3503}" type="slidenum">
              <a:rPr lang="el-GR" altLang="x-none" sz="1200" baseline="0" smtClean="0">
                <a:solidFill>
                  <a:srgbClr val="000000"/>
                </a:solidFill>
                <a:latin typeface="Calibri" panose="020F0502020204030204" charset="0"/>
                <a:cs typeface="Segoe UI" panose="020B0502040204020203" charset="0"/>
              </a:rPr>
              <a:t>2</a:t>
            </a:fld>
            <a:endParaRPr lang="el-GR" altLang="x-none" sz="1200" baseline="0" dirty="0" err="1">
              <a:solidFill>
                <a:srgbClr val="000000"/>
              </a:solidFill>
              <a:latin typeface="Calibri" panose="020F0502020204030204" charset="0"/>
              <a:ea typeface="Segoe UI" panose="020B0502040204020203" charset="0"/>
              <a:cs typeface="Segoe UI" panose="020B050204020402020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77656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Slide Image Placeholder 55296"/>
          <p:cNvSpPr txBox="1"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5298" name="Text Placeholder 5529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12600">
            <a:noFill/>
          </a:ln>
        </p:spPr>
        <p:txBody>
          <a:bodyPr wrap="none" anchor="ctr"/>
          <a:lstStyle/>
          <a:p>
            <a:pPr lvl="0"/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idx="2"/>
          </p:nvPr>
        </p:nvSpPr>
        <p:spPr/>
        <p:txBody>
          <a:bodyPr/>
          <a:lstStyle/>
          <a:p>
            <a:pPr lvl="0" algn="r" defTabSz="0" rtl="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r>
              <a:rPr lang="el-GR" altLang="x-none" sz="1200" baseline="0" dirty="0" err="1">
                <a:solidFill>
                  <a:srgbClr val="000000"/>
                </a:solidFill>
                <a:latin typeface="Calibri" panose="020F0502020204030204" charset="0"/>
                <a:cs typeface="Segoe UI" panose="020B0502040204020203" charset="0"/>
              </a:rPr>
              <a:t>19/9/2022</a:t>
            </a:r>
            <a:endParaRPr lang="el-GR" altLang="x-none" sz="1200" baseline="0" dirty="0" err="1">
              <a:solidFill>
                <a:srgbClr val="000000"/>
              </a:solidFill>
              <a:latin typeface="Calibri" panose="020F0502020204030204" charset="0"/>
              <a:ea typeface="Segoe UI" panose="020B0502040204020203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pPr lvl="0" algn="r" defTabSz="0" rtl="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fld id="{9A0DB2DC-4C9A-4742-B13C-FB6460FD3503}" type="slidenum">
              <a:rPr lang="el-GR" altLang="x-none" sz="1200" baseline="0" dirty="0" err="1">
                <a:solidFill>
                  <a:srgbClr val="000000"/>
                </a:solidFill>
                <a:latin typeface="Calibri" panose="020F0502020204030204" charset="0"/>
                <a:cs typeface="Segoe UI" panose="020B0502040204020203" charset="0"/>
              </a:rPr>
              <a:t>5</a:t>
            </a:fld>
            <a:endParaRPr lang="el-GR" altLang="x-none" sz="1200" baseline="0" dirty="0" err="1">
              <a:solidFill>
                <a:srgbClr val="000000"/>
              </a:solidFill>
              <a:latin typeface="Calibri" panose="020F0502020204030204" charset="0"/>
              <a:ea typeface="Segoe UI" panose="020B0502040204020203" charset="0"/>
              <a:cs typeface="Segoe UI" panose="020B050204020402020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29780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Γάνδη Επισημαίνονται</a:t>
            </a:r>
            <a:r>
              <a:rPr lang="el-GR" baseline="0" dirty="0"/>
              <a:t> </a:t>
            </a:r>
            <a:r>
              <a:rPr lang="el-GR" baseline="0" dirty="0" err="1"/>
              <a:t>οφ</a:t>
            </a:r>
            <a:r>
              <a:rPr lang="el-GR" baseline="0" dirty="0"/>
              <a:t> φυτά σε κάθε πληθυσμό        </a:t>
            </a:r>
            <a:r>
              <a:rPr lang="el-GR" dirty="0"/>
              <a:t>Ομοιογενείς ομάδες  ανάπτυξη . Πρωιμότητα  ……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lvl="0" algn="r" defTabSz="0" rtl="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r>
              <a:rPr lang="el-GR" altLang="x-none" sz="1200" baseline="0">
                <a:solidFill>
                  <a:srgbClr val="000000"/>
                </a:solidFill>
                <a:latin typeface="Calibri" panose="020F0502020204030204" charset="0"/>
                <a:cs typeface="Segoe UI" panose="020B0502040204020203" charset="0"/>
              </a:rPr>
              <a:t>19/9/2022</a:t>
            </a:r>
            <a:endParaRPr lang="el-GR" altLang="x-none" sz="1200" baseline="0" dirty="0" err="1">
              <a:solidFill>
                <a:srgbClr val="000000"/>
              </a:solidFill>
              <a:latin typeface="Calibri" panose="020F0502020204030204" charset="0"/>
              <a:ea typeface="Segoe UI" panose="020B0502040204020203" charset="0"/>
            </a:endParaRPr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 lvl="0" algn="r" defTabSz="0" rtl="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fld id="{9A0DB2DC-4C9A-4742-B13C-FB6460FD3503}" type="slidenum">
              <a:rPr lang="el-GR" altLang="x-none" sz="1200" baseline="0" smtClean="0">
                <a:solidFill>
                  <a:srgbClr val="000000"/>
                </a:solidFill>
                <a:latin typeface="Calibri" panose="020F0502020204030204" charset="0"/>
                <a:cs typeface="Segoe UI" panose="020B0502040204020203" charset="0"/>
              </a:rPr>
              <a:t>7</a:t>
            </a:fld>
            <a:endParaRPr lang="el-GR" altLang="x-none" sz="1200" baseline="0" dirty="0" err="1">
              <a:solidFill>
                <a:srgbClr val="000000"/>
              </a:solidFill>
              <a:latin typeface="Calibri" panose="020F0502020204030204" charset="0"/>
              <a:ea typeface="Segoe UI" panose="020B0502040204020203" charset="0"/>
              <a:cs typeface="Segoe UI" panose="020B050204020402020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8034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splits within permissible limits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2406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lvl="0" algn="r" defTabSz="0" rtl="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r>
              <a:rPr lang="el-GR" altLang="x-none" sz="1200" baseline="0">
                <a:solidFill>
                  <a:srgbClr val="000000"/>
                </a:solidFill>
                <a:latin typeface="Calibri" panose="020F0502020204030204" charset="0"/>
                <a:cs typeface="Segoe UI" panose="020B0502040204020203" charset="0"/>
              </a:rPr>
              <a:t>19/9/2022</a:t>
            </a:r>
            <a:endParaRPr lang="el-GR" altLang="x-none" sz="1200" baseline="0" dirty="0" err="1">
              <a:solidFill>
                <a:srgbClr val="000000"/>
              </a:solidFill>
              <a:latin typeface="Calibri" panose="020F0502020204030204" charset="0"/>
              <a:ea typeface="Segoe UI" panose="020B0502040204020203" charset="0"/>
            </a:endParaRPr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 lvl="0" algn="r" defTabSz="0" rtl="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fld id="{9A0DB2DC-4C9A-4742-B13C-FB6460FD3503}" type="slidenum">
              <a:rPr lang="el-GR" altLang="x-none" sz="1200" baseline="0" smtClean="0">
                <a:solidFill>
                  <a:srgbClr val="000000"/>
                </a:solidFill>
                <a:latin typeface="Calibri" panose="020F0502020204030204" charset="0"/>
                <a:cs typeface="Segoe UI" panose="020B0502040204020203" charset="0"/>
              </a:rPr>
              <a:t>10</a:t>
            </a:fld>
            <a:endParaRPr lang="el-GR" altLang="x-none" sz="1200" baseline="0" dirty="0" err="1">
              <a:solidFill>
                <a:srgbClr val="000000"/>
              </a:solidFill>
              <a:latin typeface="Calibri" panose="020F0502020204030204" charset="0"/>
              <a:ea typeface="Segoe UI" panose="020B0502040204020203" charset="0"/>
              <a:cs typeface="Segoe UI" panose="020B050204020402020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89858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0" rtl="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r>
              <a:rPr lang="el-GR" altLang="x-none" baseline="0" dirty="0" err="1">
                <a:cs typeface="Segoe UI" panose="020B0502040204020203" charset="0"/>
              </a:rPr>
              <a:t>19/9/2022</a:t>
            </a:r>
            <a:endParaRPr lang="el-GR" altLang="x-none" sz="1200" baseline="0" dirty="0" err="1">
              <a:solidFill>
                <a:srgbClr val="898989"/>
              </a:solidFill>
              <a:latin typeface="Calibri" panose="020F0502020204030204" charset="0"/>
              <a:ea typeface="Segoe UI" panose="020B0502040204020203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0" rtl="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fld id="{9A0DB2DC-4C9A-4742-B13C-FB6460FD3503}" type="slidenum">
              <a:rPr lang="el-GR" altLang="x-none" baseline="0" dirty="0" err="1">
                <a:cs typeface="Segoe UI" panose="020B0502040204020203" charset="0"/>
              </a:rPr>
              <a:t>‹#›</a:t>
            </a:fld>
            <a:endParaRPr lang="el-GR" altLang="x-none" baseline="0" dirty="0" err="1">
              <a:cs typeface="Segoe UI" panose="020B0502040204020203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0" rtl="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r>
              <a:rPr lang="el-GR" altLang="x-none" baseline="0" dirty="0" err="1">
                <a:cs typeface="Segoe UI" panose="020B0502040204020203" charset="0"/>
              </a:rPr>
              <a:t>19/9/2022</a:t>
            </a:r>
            <a:endParaRPr lang="el-GR" altLang="x-none" sz="1200" baseline="0" dirty="0" err="1">
              <a:solidFill>
                <a:srgbClr val="898989"/>
              </a:solidFill>
              <a:latin typeface="Calibri" panose="020F0502020204030204" charset="0"/>
              <a:ea typeface="Segoe UI" panose="020B0502040204020203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0" rtl="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fld id="{9A0DB2DC-4C9A-4742-B13C-FB6460FD3503}" type="slidenum">
              <a:rPr lang="el-GR" altLang="x-none" baseline="0" dirty="0" err="1">
                <a:cs typeface="Segoe UI" panose="020B0502040204020203" charset="0"/>
              </a:rPr>
              <a:t>‹#›</a:t>
            </a:fld>
            <a:endParaRPr lang="el-GR" altLang="x-none" baseline="0" dirty="0" err="1">
              <a:cs typeface="Segoe UI" panose="020B0502040204020203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0" rtl="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r>
              <a:rPr lang="el-GR" altLang="x-none" baseline="0" dirty="0" err="1">
                <a:cs typeface="Segoe UI" panose="020B0502040204020203" charset="0"/>
              </a:rPr>
              <a:t>19/9/2022</a:t>
            </a:r>
            <a:endParaRPr lang="el-GR" altLang="x-none" sz="1200" baseline="0" dirty="0" err="1">
              <a:solidFill>
                <a:srgbClr val="898989"/>
              </a:solidFill>
              <a:latin typeface="Calibri" panose="020F0502020204030204" charset="0"/>
              <a:ea typeface="Segoe UI" panose="020B0502040204020203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0" rtl="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fld id="{9A0DB2DC-4C9A-4742-B13C-FB6460FD3503}" type="slidenum">
              <a:rPr lang="el-GR" altLang="x-none" baseline="0" dirty="0" err="1">
                <a:cs typeface="Segoe UI" panose="020B0502040204020203" charset="0"/>
              </a:rPr>
              <a:t>‹#›</a:t>
            </a:fld>
            <a:endParaRPr lang="el-GR" altLang="x-none" baseline="0" dirty="0" err="1">
              <a:cs typeface="Segoe UI" panose="020B0502040204020203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0" rtl="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r>
              <a:rPr lang="el-GR" altLang="x-none" baseline="0" dirty="0" err="1">
                <a:cs typeface="Segoe UI" panose="020B0502040204020203" charset="0"/>
              </a:rPr>
              <a:t>19/9/2022</a:t>
            </a:r>
            <a:endParaRPr lang="el-GR" altLang="x-none" sz="1200" baseline="0" dirty="0" err="1">
              <a:solidFill>
                <a:srgbClr val="898989"/>
              </a:solidFill>
              <a:latin typeface="Calibri" panose="020F0502020204030204" charset="0"/>
              <a:ea typeface="Segoe UI" panose="020B0502040204020203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0" rtl="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fld id="{9A0DB2DC-4C9A-4742-B13C-FB6460FD3503}" type="slidenum">
              <a:rPr lang="el-GR" altLang="x-none" baseline="0" dirty="0" err="1">
                <a:cs typeface="Segoe UI" panose="020B0502040204020203" charset="0"/>
              </a:rPr>
              <a:t>‹#›</a:t>
            </a:fld>
            <a:endParaRPr lang="el-GR" altLang="x-none" baseline="0" dirty="0" err="1">
              <a:cs typeface="Segoe UI" panose="020B0502040204020203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0" rtl="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r>
              <a:rPr lang="el-GR" altLang="x-none" baseline="0" dirty="0" err="1">
                <a:cs typeface="Segoe UI" panose="020B0502040204020203" charset="0"/>
              </a:rPr>
              <a:t>19/9/2022</a:t>
            </a:r>
            <a:endParaRPr lang="el-GR" altLang="x-none" sz="1200" baseline="0" dirty="0" err="1">
              <a:solidFill>
                <a:srgbClr val="898989"/>
              </a:solidFill>
              <a:latin typeface="Calibri" panose="020F0502020204030204" charset="0"/>
              <a:ea typeface="Segoe UI" panose="020B0502040204020203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0" rtl="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fld id="{9A0DB2DC-4C9A-4742-B13C-FB6460FD3503}" type="slidenum">
              <a:rPr lang="el-GR" altLang="x-none" baseline="0" dirty="0" err="1">
                <a:cs typeface="Segoe UI" panose="020B0502040204020203" charset="0"/>
              </a:rPr>
              <a:t>‹#›</a:t>
            </a:fld>
            <a:endParaRPr lang="el-GR" altLang="x-none" baseline="0" dirty="0" err="1">
              <a:cs typeface="Segoe UI" panose="020B0502040204020203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0" rtl="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r>
              <a:rPr lang="el-GR" altLang="x-none" baseline="0" dirty="0" err="1">
                <a:cs typeface="Segoe UI" panose="020B0502040204020203" charset="0"/>
              </a:rPr>
              <a:t>19/9/2022</a:t>
            </a:r>
            <a:endParaRPr lang="el-GR" altLang="x-none" sz="1200" baseline="0" dirty="0" err="1">
              <a:solidFill>
                <a:srgbClr val="898989"/>
              </a:solidFill>
              <a:latin typeface="Calibri" panose="020F0502020204030204" charset="0"/>
              <a:ea typeface="Segoe UI" panose="020B0502040204020203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0" rtl="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fld id="{9A0DB2DC-4C9A-4742-B13C-FB6460FD3503}" type="slidenum">
              <a:rPr lang="el-GR" altLang="x-none" baseline="0" dirty="0" err="1">
                <a:cs typeface="Segoe UI" panose="020B0502040204020203" charset="0"/>
              </a:rPr>
              <a:t>‹#›</a:t>
            </a:fld>
            <a:endParaRPr lang="el-GR" altLang="x-none" baseline="0" dirty="0" err="1">
              <a:cs typeface="Segoe UI" panose="020B0502040204020203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4963"/>
            <a:ext cx="5375894" cy="3975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4919" y="1604963"/>
            <a:ext cx="5375894" cy="3975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0" rtl="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r>
              <a:rPr lang="el-GR" altLang="x-none" baseline="0" dirty="0" err="1">
                <a:cs typeface="Segoe UI" panose="020B0502040204020203" charset="0"/>
              </a:rPr>
              <a:t>19/9/2022</a:t>
            </a:r>
            <a:endParaRPr lang="el-GR" altLang="x-none" sz="1200" baseline="0" dirty="0" err="1">
              <a:solidFill>
                <a:srgbClr val="898989"/>
              </a:solidFill>
              <a:latin typeface="Calibri" panose="020F0502020204030204" charset="0"/>
              <a:ea typeface="Segoe UI" panose="020B0502040204020203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0" rtl="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fld id="{9A0DB2DC-4C9A-4742-B13C-FB6460FD3503}" type="slidenum">
              <a:rPr lang="el-GR" altLang="x-none" baseline="0" dirty="0" err="1">
                <a:cs typeface="Segoe UI" panose="020B0502040204020203" charset="0"/>
              </a:rPr>
              <a:t>‹#›</a:t>
            </a:fld>
            <a:endParaRPr lang="el-GR" altLang="x-none" baseline="0" dirty="0" err="1">
              <a:cs typeface="Segoe UI" panose="020B0502040204020203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0" rtl="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r>
              <a:rPr lang="el-GR" altLang="x-none" baseline="0" dirty="0" err="1">
                <a:cs typeface="Segoe UI" panose="020B0502040204020203" charset="0"/>
              </a:rPr>
              <a:t>19/9/2022</a:t>
            </a:r>
            <a:endParaRPr lang="el-GR" altLang="x-none" sz="1200" baseline="0" dirty="0" err="1">
              <a:solidFill>
                <a:srgbClr val="898989"/>
              </a:solidFill>
              <a:latin typeface="Calibri" panose="020F0502020204030204" charset="0"/>
              <a:ea typeface="Segoe UI" panose="020B0502040204020203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0" rtl="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fld id="{9A0DB2DC-4C9A-4742-B13C-FB6460FD3503}" type="slidenum">
              <a:rPr lang="el-GR" altLang="x-none" baseline="0" dirty="0" err="1">
                <a:cs typeface="Segoe UI" panose="020B0502040204020203" charset="0"/>
              </a:rPr>
              <a:t>‹#›</a:t>
            </a:fld>
            <a:endParaRPr lang="el-GR" altLang="x-none" baseline="0" dirty="0" err="1">
              <a:cs typeface="Segoe UI" panose="020B0502040204020203" charset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0" rtl="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r>
              <a:rPr lang="el-GR" altLang="x-none" baseline="0" dirty="0" err="1">
                <a:cs typeface="Segoe UI" panose="020B0502040204020203" charset="0"/>
              </a:rPr>
              <a:t>19/9/2022</a:t>
            </a:r>
            <a:endParaRPr lang="el-GR" altLang="x-none" sz="1200" baseline="0" dirty="0" err="1">
              <a:solidFill>
                <a:srgbClr val="898989"/>
              </a:solidFill>
              <a:latin typeface="Calibri" panose="020F0502020204030204" charset="0"/>
              <a:ea typeface="Segoe UI" panose="020B0502040204020203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0" rtl="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fld id="{9A0DB2DC-4C9A-4742-B13C-FB6460FD3503}" type="slidenum">
              <a:rPr lang="el-GR" altLang="x-none" baseline="0" dirty="0" err="1">
                <a:cs typeface="Segoe UI" panose="020B0502040204020203" charset="0"/>
              </a:rPr>
              <a:t>‹#›</a:t>
            </a:fld>
            <a:endParaRPr lang="el-GR" altLang="x-none" baseline="0" dirty="0" err="1">
              <a:cs typeface="Segoe UI" panose="020B0502040204020203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0" rtl="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r>
              <a:rPr lang="el-GR" altLang="x-none" baseline="0" dirty="0" err="1">
                <a:cs typeface="Segoe UI" panose="020B0502040204020203" charset="0"/>
              </a:rPr>
              <a:t>19/9/2022</a:t>
            </a:r>
            <a:endParaRPr lang="el-GR" altLang="x-none" sz="1200" baseline="0" dirty="0" err="1">
              <a:solidFill>
                <a:srgbClr val="898989"/>
              </a:solidFill>
              <a:latin typeface="Calibri" panose="020F0502020204030204" charset="0"/>
              <a:ea typeface="Segoe UI" panose="020B0502040204020203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0" rtl="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fld id="{9A0DB2DC-4C9A-4742-B13C-FB6460FD3503}" type="slidenum">
              <a:rPr lang="el-GR" altLang="x-none" baseline="0" dirty="0" err="1">
                <a:cs typeface="Segoe UI" panose="020B0502040204020203" charset="0"/>
              </a:rPr>
              <a:t>‹#›</a:t>
            </a:fld>
            <a:endParaRPr lang="el-GR" altLang="x-none" baseline="0" dirty="0" err="1">
              <a:cs typeface="Segoe UI" panose="020B0502040204020203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0" rtl="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r>
              <a:rPr lang="el-GR" altLang="x-none" baseline="0" dirty="0" err="1">
                <a:cs typeface="Segoe UI" panose="020B0502040204020203" charset="0"/>
              </a:rPr>
              <a:t>19/9/2022</a:t>
            </a:r>
            <a:endParaRPr lang="el-GR" altLang="x-none" sz="1200" baseline="0" dirty="0" err="1">
              <a:solidFill>
                <a:srgbClr val="898989"/>
              </a:solidFill>
              <a:latin typeface="Calibri" panose="020F0502020204030204" charset="0"/>
              <a:ea typeface="Segoe UI" panose="020B0502040204020203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0" rtl="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fld id="{9A0DB2DC-4C9A-4742-B13C-FB6460FD3503}" type="slidenum">
              <a:rPr lang="el-GR" altLang="x-none" baseline="0" dirty="0" err="1">
                <a:cs typeface="Segoe UI" panose="020B0502040204020203" charset="0"/>
              </a:rPr>
              <a:t>‹#›</a:t>
            </a:fld>
            <a:endParaRPr lang="el-GR" altLang="x-none" baseline="0" dirty="0" err="1">
              <a:cs typeface="Segoe UI" panose="020B0502040204020203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0" rtl="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r>
              <a:rPr lang="el-GR" altLang="x-none" baseline="0" dirty="0" err="1">
                <a:cs typeface="Segoe UI" panose="020B0502040204020203" charset="0"/>
              </a:rPr>
              <a:t>19/9/2022</a:t>
            </a:r>
            <a:endParaRPr lang="el-GR" altLang="x-none" sz="1200" baseline="0" dirty="0" err="1">
              <a:solidFill>
                <a:srgbClr val="898989"/>
              </a:solidFill>
              <a:latin typeface="Calibri" panose="020F0502020204030204" charset="0"/>
              <a:ea typeface="Segoe UI" panose="020B0502040204020203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0" rtl="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fld id="{9A0DB2DC-4C9A-4742-B13C-FB6460FD3503}" type="slidenum">
              <a:rPr lang="el-GR" altLang="x-none" baseline="0" dirty="0" err="1">
                <a:cs typeface="Segoe UI" panose="020B0502040204020203" charset="0"/>
              </a:rPr>
              <a:t>‹#›</a:t>
            </a:fld>
            <a:endParaRPr lang="el-GR" altLang="x-none" baseline="0" dirty="0" err="1">
              <a:cs typeface="Segoe UI" panose="020B0502040204020203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0" rtl="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r>
              <a:rPr lang="el-GR" altLang="x-none" baseline="0" dirty="0" err="1">
                <a:cs typeface="Segoe UI" panose="020B0502040204020203" charset="0"/>
              </a:rPr>
              <a:t>19/9/2022</a:t>
            </a:r>
            <a:endParaRPr lang="el-GR" altLang="x-none" sz="1200" baseline="0" dirty="0" err="1">
              <a:solidFill>
                <a:srgbClr val="898989"/>
              </a:solidFill>
              <a:latin typeface="Calibri" panose="020F0502020204030204" charset="0"/>
              <a:ea typeface="Segoe UI" panose="020B0502040204020203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0" rtl="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fld id="{9A0DB2DC-4C9A-4742-B13C-FB6460FD3503}" type="slidenum">
              <a:rPr lang="el-GR" altLang="x-none" baseline="0" dirty="0" err="1">
                <a:cs typeface="Segoe UI" panose="020B0502040204020203" charset="0"/>
              </a:rPr>
              <a:t>‹#›</a:t>
            </a:fld>
            <a:endParaRPr lang="el-GR" altLang="x-none" baseline="0" dirty="0" err="1">
              <a:cs typeface="Segoe UI" panose="020B0502040204020203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0" rtl="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r>
              <a:rPr lang="el-GR" altLang="x-none" baseline="0" dirty="0" err="1">
                <a:cs typeface="Segoe UI" panose="020B0502040204020203" charset="0"/>
              </a:rPr>
              <a:t>19/9/2022</a:t>
            </a:r>
            <a:endParaRPr lang="el-GR" altLang="x-none" sz="1200" baseline="0" dirty="0" err="1">
              <a:solidFill>
                <a:srgbClr val="898989"/>
              </a:solidFill>
              <a:latin typeface="Calibri" panose="020F0502020204030204" charset="0"/>
              <a:ea typeface="Segoe UI" panose="020B0502040204020203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0" rtl="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fld id="{9A0DB2DC-4C9A-4742-B13C-FB6460FD3503}" type="slidenum">
              <a:rPr lang="el-GR" altLang="x-none" baseline="0" dirty="0" err="1">
                <a:cs typeface="Segoe UI" panose="020B0502040204020203" charset="0"/>
              </a:rPr>
              <a:t>‹#›</a:t>
            </a:fld>
            <a:endParaRPr lang="el-GR" altLang="x-none" baseline="0" dirty="0" err="1">
              <a:cs typeface="Segoe UI" panose="020B0502040204020203" charset="0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10" y="273050"/>
            <a:ext cx="2742803" cy="53070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3050"/>
            <a:ext cx="8069407" cy="53070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0" rtl="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r>
              <a:rPr lang="el-GR" altLang="x-none" baseline="0" dirty="0" err="1">
                <a:cs typeface="Segoe UI" panose="020B0502040204020203" charset="0"/>
              </a:rPr>
              <a:t>19/9/2022</a:t>
            </a:r>
            <a:endParaRPr lang="el-GR" altLang="x-none" sz="1200" baseline="0" dirty="0" err="1">
              <a:solidFill>
                <a:srgbClr val="898989"/>
              </a:solidFill>
              <a:latin typeface="Calibri" panose="020F0502020204030204" charset="0"/>
              <a:ea typeface="Segoe UI" panose="020B0502040204020203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0" rtl="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fld id="{9A0DB2DC-4C9A-4742-B13C-FB6460FD3503}" type="slidenum">
              <a:rPr lang="el-GR" altLang="x-none" baseline="0" dirty="0" err="1">
                <a:cs typeface="Segoe UI" panose="020B0502040204020203" charset="0"/>
              </a:rPr>
              <a:t>‹#›</a:t>
            </a:fld>
            <a:endParaRPr lang="el-GR" altLang="x-none" baseline="0" dirty="0" err="1">
              <a:cs typeface="Segoe UI" panose="020B0502040204020203" charset="0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0" rtl="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r>
              <a:rPr lang="el-GR" altLang="x-none" baseline="0" dirty="0" err="1">
                <a:cs typeface="Segoe UI" panose="020B0502040204020203" charset="0"/>
              </a:rPr>
              <a:t>19/9/2022</a:t>
            </a:r>
            <a:endParaRPr lang="el-GR" altLang="x-none" sz="1200" baseline="0" dirty="0" err="1">
              <a:solidFill>
                <a:srgbClr val="898989"/>
              </a:solidFill>
              <a:latin typeface="Calibri" panose="020F0502020204030204" charset="0"/>
              <a:ea typeface="Segoe UI" panose="020B0502040204020203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0" rtl="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fld id="{9A0DB2DC-4C9A-4742-B13C-FB6460FD3503}" type="slidenum">
              <a:rPr lang="el-GR" altLang="x-none" baseline="0" dirty="0" err="1">
                <a:cs typeface="Segoe UI" panose="020B0502040204020203" charset="0"/>
              </a:rPr>
              <a:t>‹#›</a:t>
            </a:fld>
            <a:endParaRPr lang="el-GR" altLang="x-none" baseline="0" dirty="0" err="1">
              <a:cs typeface="Segoe UI" panose="020B0502040204020203" charset="0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CA0A8-2AE1-423C-822C-E60AFAAF47F7}" type="datetimeFigureOut">
              <a:rPr lang="el-GR" smtClean="0"/>
              <a:t>6/2/2024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D486E-AF6B-4653-A831-C4BBB0B2AC6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708997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CA0A8-2AE1-423C-822C-E60AFAAF47F7}" type="datetimeFigureOut">
              <a:rPr lang="el-GR" smtClean="0"/>
              <a:t>6/2/2024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D486E-AF6B-4653-A831-C4BBB0B2AC6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329733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CA0A8-2AE1-423C-822C-E60AFAAF47F7}" type="datetimeFigureOut">
              <a:rPr lang="el-GR" smtClean="0"/>
              <a:t>6/2/2024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D486E-AF6B-4653-A831-C4BBB0B2AC6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983912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CA0A8-2AE1-423C-822C-E60AFAAF47F7}" type="datetimeFigureOut">
              <a:rPr lang="el-GR" smtClean="0"/>
              <a:t>6/2/2024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D486E-AF6B-4653-A831-C4BBB0B2AC6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162240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CA0A8-2AE1-423C-822C-E60AFAAF47F7}" type="datetimeFigureOut">
              <a:rPr lang="el-GR" smtClean="0"/>
              <a:t>6/2/2024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D486E-AF6B-4653-A831-C4BBB0B2AC6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024777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CA0A8-2AE1-423C-822C-E60AFAAF47F7}" type="datetimeFigureOut">
              <a:rPr lang="el-GR" smtClean="0"/>
              <a:t>6/2/2024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D486E-AF6B-4653-A831-C4BBB0B2AC6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239142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0" rtl="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r>
              <a:rPr lang="el-GR" altLang="x-none" baseline="0" dirty="0" err="1">
                <a:cs typeface="Segoe UI" panose="020B0502040204020203" charset="0"/>
              </a:rPr>
              <a:t>19/9/2022</a:t>
            </a:r>
            <a:endParaRPr lang="el-GR" altLang="x-none" sz="1200" baseline="0" dirty="0" err="1">
              <a:solidFill>
                <a:srgbClr val="898989"/>
              </a:solidFill>
              <a:latin typeface="Calibri" panose="020F0502020204030204" charset="0"/>
              <a:ea typeface="Segoe UI" panose="020B0502040204020203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0" rtl="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fld id="{9A0DB2DC-4C9A-4742-B13C-FB6460FD3503}" type="slidenum">
              <a:rPr lang="el-GR" altLang="x-none" baseline="0" dirty="0" err="1">
                <a:cs typeface="Segoe UI" panose="020B0502040204020203" charset="0"/>
              </a:rPr>
              <a:t>‹#›</a:t>
            </a:fld>
            <a:endParaRPr lang="el-GR" altLang="x-none" baseline="0" dirty="0" err="1">
              <a:cs typeface="Segoe UI" panose="020B0502040204020203" charset="0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CA0A8-2AE1-423C-822C-E60AFAAF47F7}" type="datetimeFigureOut">
              <a:rPr lang="el-GR" smtClean="0"/>
              <a:t>6/2/2024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D486E-AF6B-4653-A831-C4BBB0B2AC6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877377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CA0A8-2AE1-423C-822C-E60AFAAF47F7}" type="datetimeFigureOut">
              <a:rPr lang="el-GR" smtClean="0"/>
              <a:t>6/2/2024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D486E-AF6B-4653-A831-C4BBB0B2AC6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219659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CA0A8-2AE1-423C-822C-E60AFAAF47F7}" type="datetimeFigureOut">
              <a:rPr lang="el-GR" smtClean="0"/>
              <a:t>6/2/2024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D486E-AF6B-4653-A831-C4BBB0B2AC6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476034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CA0A8-2AE1-423C-822C-E60AFAAF47F7}" type="datetimeFigureOut">
              <a:rPr lang="el-GR" smtClean="0"/>
              <a:t>6/2/2024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D486E-AF6B-4653-A831-C4BBB0B2AC6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168600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CA0A8-2AE1-423C-822C-E60AFAAF47F7}" type="datetimeFigureOut">
              <a:rPr lang="el-GR" smtClean="0"/>
              <a:t>6/2/2024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D486E-AF6B-4653-A831-C4BBB0B2AC6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26142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0" rtl="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r>
              <a:rPr lang="el-GR" altLang="x-none" baseline="0" dirty="0" err="1">
                <a:cs typeface="Segoe UI" panose="020B0502040204020203" charset="0"/>
              </a:rPr>
              <a:t>19/9/2022</a:t>
            </a:r>
            <a:endParaRPr lang="el-GR" altLang="x-none" sz="1200" baseline="0" dirty="0" err="1">
              <a:solidFill>
                <a:srgbClr val="898989"/>
              </a:solidFill>
              <a:latin typeface="Calibri" panose="020F0502020204030204" charset="0"/>
              <a:ea typeface="Segoe UI" panose="020B0502040204020203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0" rtl="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fld id="{9A0DB2DC-4C9A-4742-B13C-FB6460FD3503}" type="slidenum">
              <a:rPr lang="el-GR" altLang="x-none" baseline="0" dirty="0" err="1">
                <a:cs typeface="Segoe UI" panose="020B0502040204020203" charset="0"/>
              </a:rPr>
              <a:t>‹#›</a:t>
            </a:fld>
            <a:endParaRPr lang="el-GR" altLang="x-none" baseline="0" dirty="0" err="1">
              <a:cs typeface="Segoe UI" panose="020B0502040204020203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0" rtl="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r>
              <a:rPr lang="el-GR" altLang="x-none" baseline="0" dirty="0" err="1">
                <a:cs typeface="Segoe UI" panose="020B0502040204020203" charset="0"/>
              </a:rPr>
              <a:t>19/9/2022</a:t>
            </a:r>
            <a:endParaRPr lang="el-GR" altLang="x-none" sz="1200" baseline="0" dirty="0" err="1">
              <a:solidFill>
                <a:srgbClr val="898989"/>
              </a:solidFill>
              <a:latin typeface="Calibri" panose="020F0502020204030204" charset="0"/>
              <a:ea typeface="Segoe UI" panose="020B0502040204020203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0" rtl="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fld id="{9A0DB2DC-4C9A-4742-B13C-FB6460FD3503}" type="slidenum">
              <a:rPr lang="el-GR" altLang="x-none" baseline="0" dirty="0" err="1">
                <a:cs typeface="Segoe UI" panose="020B0502040204020203" charset="0"/>
              </a:rPr>
              <a:t>‹#›</a:t>
            </a:fld>
            <a:endParaRPr lang="el-GR" altLang="x-none" baseline="0" dirty="0" err="1">
              <a:cs typeface="Segoe UI" panose="020B0502040204020203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0" rtl="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r>
              <a:rPr lang="el-GR" altLang="x-none" baseline="0" dirty="0" err="1">
                <a:cs typeface="Segoe UI" panose="020B0502040204020203" charset="0"/>
              </a:rPr>
              <a:t>19/9/2022</a:t>
            </a:r>
            <a:endParaRPr lang="el-GR" altLang="x-none" sz="1200" baseline="0" dirty="0" err="1">
              <a:solidFill>
                <a:srgbClr val="898989"/>
              </a:solidFill>
              <a:latin typeface="Calibri" panose="020F0502020204030204" charset="0"/>
              <a:ea typeface="Segoe UI" panose="020B0502040204020203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0" rtl="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fld id="{9A0DB2DC-4C9A-4742-B13C-FB6460FD3503}" type="slidenum">
              <a:rPr lang="el-GR" altLang="x-none" baseline="0" dirty="0" err="1">
                <a:cs typeface="Segoe UI" panose="020B0502040204020203" charset="0"/>
              </a:rPr>
              <a:t>‹#›</a:t>
            </a:fld>
            <a:endParaRPr lang="el-GR" altLang="x-none" baseline="0" dirty="0" err="1">
              <a:cs typeface="Segoe UI" panose="020B0502040204020203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0" rtl="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r>
              <a:rPr lang="el-GR" altLang="x-none" baseline="0" dirty="0" err="1">
                <a:cs typeface="Segoe UI" panose="020B0502040204020203" charset="0"/>
              </a:rPr>
              <a:t>19/9/2022</a:t>
            </a:r>
            <a:endParaRPr lang="el-GR" altLang="x-none" sz="1200" baseline="0" dirty="0" err="1">
              <a:solidFill>
                <a:srgbClr val="898989"/>
              </a:solidFill>
              <a:latin typeface="Calibri" panose="020F0502020204030204" charset="0"/>
              <a:ea typeface="Segoe UI" panose="020B0502040204020203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0" rtl="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fld id="{9A0DB2DC-4C9A-4742-B13C-FB6460FD3503}" type="slidenum">
              <a:rPr lang="el-GR" altLang="x-none" baseline="0" dirty="0" err="1">
                <a:cs typeface="Segoe UI" panose="020B0502040204020203" charset="0"/>
              </a:rPr>
              <a:t>‹#›</a:t>
            </a:fld>
            <a:endParaRPr lang="el-GR" altLang="x-none" baseline="0" dirty="0" err="1">
              <a:cs typeface="Segoe UI" panose="020B0502040204020203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0" rtl="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r>
              <a:rPr lang="el-GR" altLang="x-none" baseline="0" dirty="0" err="1">
                <a:cs typeface="Segoe UI" panose="020B0502040204020203" charset="0"/>
              </a:rPr>
              <a:t>19/9/2022</a:t>
            </a:r>
            <a:endParaRPr lang="el-GR" altLang="x-none" sz="1200" baseline="0" dirty="0" err="1">
              <a:solidFill>
                <a:srgbClr val="898989"/>
              </a:solidFill>
              <a:latin typeface="Calibri" panose="020F0502020204030204" charset="0"/>
              <a:ea typeface="Segoe UI" panose="020B0502040204020203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0" rtl="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fld id="{9A0DB2DC-4C9A-4742-B13C-FB6460FD3503}" type="slidenum">
              <a:rPr lang="el-GR" altLang="x-none" baseline="0" dirty="0" err="1">
                <a:cs typeface="Segoe UI" panose="020B0502040204020203" charset="0"/>
              </a:rPr>
              <a:t>‹#›</a:t>
            </a:fld>
            <a:endParaRPr lang="el-GR" altLang="x-none" baseline="0" dirty="0" err="1">
              <a:cs typeface="Segoe UI" panose="020B0502040204020203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0" rtl="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r>
              <a:rPr lang="el-GR" altLang="x-none" baseline="0" dirty="0" err="1">
                <a:cs typeface="Segoe UI" panose="020B0502040204020203" charset="0"/>
              </a:rPr>
              <a:t>19/9/2022</a:t>
            </a:r>
            <a:endParaRPr lang="el-GR" altLang="x-none" sz="1200" baseline="0" dirty="0" err="1">
              <a:solidFill>
                <a:srgbClr val="898989"/>
              </a:solidFill>
              <a:latin typeface="Calibri" panose="020F0502020204030204" charset="0"/>
              <a:ea typeface="Segoe UI" panose="020B0502040204020203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0" rtl="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fld id="{9A0DB2DC-4C9A-4742-B13C-FB6460FD3503}" type="slidenum">
              <a:rPr lang="el-GR" altLang="x-none" baseline="0" dirty="0" err="1">
                <a:cs typeface="Segoe UI" panose="020B0502040204020203" charset="0"/>
              </a:rPr>
              <a:t>‹#›</a:t>
            </a:fld>
            <a:endParaRPr lang="el-GR" altLang="x-none" baseline="0" dirty="0" err="1">
              <a:cs typeface="Segoe UI" panose="020B0502040204020203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2E4A5C-74F2-45E0-B8AA-CA2547EDAEA3}" type="datetimeFigureOut">
              <a:rPr lang="el-GR" smtClean="0"/>
              <a:t>6/2/2024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9DDBC4-7CDF-4B27-BE20-E3EC6A6DE654}" type="slidenum">
              <a:rPr lang="el-GR" smtClean="0"/>
              <a:t>‹#›</a:t>
            </a:fld>
            <a:endParaRPr lang="el-GR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D5E275-3841-6B3A-B959-760BCC7EE020}"/>
              </a:ext>
            </a:extLst>
          </p:cNvPr>
          <p:cNvSpPr txBox="1"/>
          <p:nvPr userDrawn="1"/>
        </p:nvSpPr>
        <p:spPr>
          <a:xfrm>
            <a:off x="785174" y="6636816"/>
            <a:ext cx="10514013" cy="2640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el-GR" sz="1200" b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lang="el-GR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Συνέδριο ΕΕΕΓΒΦ,</a:t>
            </a:r>
            <a:r>
              <a:rPr lang="el-GR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l-GR" sz="1200" b="0" i="0" dirty="0">
                <a:solidFill>
                  <a:srgbClr val="404040"/>
                </a:solidFill>
                <a:effectLst/>
                <a:latin typeface="Calibri" panose="020F0502020204030204" pitchFamily="34" charset="0"/>
              </a:rPr>
              <a:t>"</a:t>
            </a:r>
            <a:r>
              <a:rPr lang="el-GR" sz="1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Βελτίωση Φυτών: καινοτομίες και προοπτικές για Βιώσιμη Ανάπτυξη</a:t>
            </a:r>
            <a:r>
              <a:rPr lang="el-GR" sz="1200" b="0" i="0" dirty="0">
                <a:solidFill>
                  <a:srgbClr val="404040"/>
                </a:solidFill>
                <a:effectLst/>
                <a:latin typeface="Calibri" panose="020F0502020204030204" pitchFamily="34" charset="0"/>
              </a:rPr>
              <a:t>"</a:t>
            </a:r>
            <a:endParaRPr lang="el-GR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Date Placeholder 8192"/>
          <p:cNvSpPr>
            <a:spLocks noGrp="1"/>
          </p:cNvSpPr>
          <p:nvPr>
            <p:ph type="dt"/>
          </p:nvPr>
        </p:nvSpPr>
        <p:spPr>
          <a:xfrm>
            <a:off x="838200" y="6356350"/>
            <a:ext cx="2741613" cy="363538"/>
          </a:xfrm>
          <a:prstGeom prst="rect">
            <a:avLst/>
          </a:prstGeom>
          <a:noFill/>
          <a:ln w="12600">
            <a:noFill/>
          </a:ln>
        </p:spPr>
        <p:txBody>
          <a:bodyPr wrap="square" lIns="91440" tIns="45720" rIns="91440" bIns="45720" anchor="ctr"/>
          <a:lstStyle>
            <a:lvl1pPr algn="l">
              <a:defRPr sz="1200">
                <a:solidFill>
                  <a:srgbClr val="898989"/>
                </a:solidFill>
                <a:latin typeface="Calibri" panose="020F0502020204030204" charset="0"/>
              </a:defRPr>
            </a:lvl1pPr>
          </a:lstStyle>
          <a:p>
            <a:pPr lvl="0" defTabSz="0" rtl="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r>
              <a:rPr lang="el-GR" altLang="x-none" baseline="0" dirty="0" err="1">
                <a:cs typeface="Segoe UI" panose="020B0502040204020203" charset="0"/>
              </a:rPr>
              <a:t>19/9/2022</a:t>
            </a:r>
            <a:endParaRPr lang="el-GR" altLang="x-none" sz="1200" baseline="0" dirty="0" err="1">
              <a:solidFill>
                <a:srgbClr val="898989"/>
              </a:solidFill>
              <a:latin typeface="Calibri" panose="020F0502020204030204" charset="0"/>
              <a:ea typeface="Segoe UI" panose="020B0502040204020203" charset="0"/>
            </a:endParaRPr>
          </a:p>
        </p:txBody>
      </p:sp>
      <p:sp>
        <p:nvSpPr>
          <p:cNvPr id="8194" name="Text Box 8193"/>
          <p:cNvSpPr txBox="1"/>
          <p:nvPr/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 w="1260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8195" name="Slide Number Placeholder 8194"/>
          <p:cNvSpPr>
            <a:spLocks noGrp="1"/>
          </p:cNvSpPr>
          <p:nvPr>
            <p:ph type="sldNum"/>
          </p:nvPr>
        </p:nvSpPr>
        <p:spPr>
          <a:xfrm>
            <a:off x="8610600" y="6356350"/>
            <a:ext cx="2741613" cy="363538"/>
          </a:xfrm>
          <a:prstGeom prst="rect">
            <a:avLst/>
          </a:prstGeom>
          <a:noFill/>
          <a:ln w="12600">
            <a:noFill/>
          </a:ln>
        </p:spPr>
        <p:txBody>
          <a:bodyPr wrap="square" lIns="91440" tIns="45720" rIns="91440" bIns="45720" anchor="ctr"/>
          <a:lstStyle>
            <a:lvl1pPr algn="r">
              <a:defRPr sz="1200">
                <a:solidFill>
                  <a:srgbClr val="898989"/>
                </a:solidFill>
                <a:latin typeface="Calibri" panose="020F0502020204030204" charset="0"/>
              </a:defRPr>
            </a:lvl1pPr>
          </a:lstStyle>
          <a:p>
            <a:pPr lvl="0" defTabSz="0" rtl="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fld id="{9A0DB2DC-4C9A-4742-B13C-FB6460FD3503}" type="slidenum">
              <a:rPr lang="el-GR" altLang="x-none" baseline="0" dirty="0" err="1">
                <a:cs typeface="Segoe UI" panose="020B0502040204020203" charset="0"/>
              </a:rPr>
              <a:t>‹#›</a:t>
            </a:fld>
            <a:endParaRPr lang="el-GR" altLang="x-none" baseline="0" dirty="0" err="1">
              <a:cs typeface="Segoe UI" panose="020B0502040204020203" charset="0"/>
            </a:endParaRPr>
          </a:p>
        </p:txBody>
      </p:sp>
      <p:sp>
        <p:nvSpPr>
          <p:cNvPr id="8196" name="Title 8195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1213" cy="1143000"/>
          </a:xfrm>
          <a:prstGeom prst="rect">
            <a:avLst/>
          </a:prstGeom>
          <a:noFill/>
          <a:ln w="12600">
            <a:noFill/>
          </a:ln>
        </p:spPr>
        <p:txBody>
          <a:bodyPr wrap="square" lIns="0" tIns="0" rIns="0" bIns="0" anchor="ctr"/>
          <a:lstStyle/>
          <a:p>
            <a:pPr lvl="0"/>
            <a:r>
              <a:rPr dirty="0"/>
              <a:t>Click to edit the title text format</a:t>
            </a:r>
          </a:p>
        </p:txBody>
      </p:sp>
      <p:sp>
        <p:nvSpPr>
          <p:cNvPr id="8197" name="Text Placeholder 8196"/>
          <p:cNvSpPr>
            <a:spLocks noGrp="1"/>
          </p:cNvSpPr>
          <p:nvPr>
            <p:ph type="body" idx="1"/>
          </p:nvPr>
        </p:nvSpPr>
        <p:spPr>
          <a:xfrm>
            <a:off x="609600" y="1604963"/>
            <a:ext cx="10971213" cy="3975100"/>
          </a:xfrm>
          <a:prstGeom prst="rect">
            <a:avLst/>
          </a:prstGeom>
          <a:noFill/>
          <a:ln w="12600">
            <a:noFill/>
          </a:ln>
        </p:spPr>
        <p:txBody>
          <a:bodyPr wrap="square" lIns="0" tIns="28448" rIns="0" bIns="0" anchor="t"/>
          <a:lstStyle/>
          <a:p>
            <a:pPr lvl="0"/>
            <a:r>
              <a:rPr dirty="0"/>
              <a:t>Click to edit the outline text format</a:t>
            </a:r>
          </a:p>
          <a:p>
            <a:pPr lvl="1"/>
            <a:r>
              <a:rPr dirty="0"/>
              <a:t>Second Outline Level</a:t>
            </a:r>
          </a:p>
          <a:p>
            <a:pPr lvl="2"/>
            <a:r>
              <a:rPr dirty="0"/>
              <a:t>Third Outline Level</a:t>
            </a:r>
          </a:p>
          <a:p>
            <a:pPr lvl="3"/>
            <a:r>
              <a:rPr dirty="0"/>
              <a:t>Fourth Outline Level</a:t>
            </a:r>
          </a:p>
          <a:p>
            <a:pPr lvl="4"/>
            <a:r>
              <a:rPr dirty="0"/>
              <a:t>Fifth Outline Level</a:t>
            </a:r>
          </a:p>
          <a:p>
            <a:pPr lvl="4"/>
            <a:r>
              <a:rPr dirty="0"/>
              <a:t>Sixth Outline Level</a:t>
            </a:r>
          </a:p>
          <a:p>
            <a:pPr lvl="4"/>
            <a:r>
              <a:rPr dirty="0"/>
              <a:t>Seventh Outline Level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6C0813-377D-E7F5-2FA9-16CE3BE97428}"/>
              </a:ext>
            </a:extLst>
          </p:cNvPr>
          <p:cNvSpPr txBox="1"/>
          <p:nvPr userDrawn="1"/>
        </p:nvSpPr>
        <p:spPr>
          <a:xfrm>
            <a:off x="785174" y="6636816"/>
            <a:ext cx="10514013" cy="2640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el-GR" sz="1200" b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lang="el-GR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Συνέδριο ΕΕΕΓΒΦ,</a:t>
            </a:r>
            <a:r>
              <a:rPr lang="el-GR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l-GR" sz="1200" b="0" i="0" dirty="0">
                <a:solidFill>
                  <a:srgbClr val="404040"/>
                </a:solidFill>
                <a:effectLst/>
                <a:latin typeface="Calibri" panose="020F0502020204030204" pitchFamily="34" charset="0"/>
              </a:rPr>
              <a:t>"</a:t>
            </a:r>
            <a:r>
              <a:rPr lang="el-GR" sz="1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Βελτίωση Φυτών: καινοτομίες και προοπτικές για Βιώσιμη Ανάπτυξη</a:t>
            </a:r>
            <a:r>
              <a:rPr lang="el-GR" sz="1200" b="0" i="0" dirty="0">
                <a:solidFill>
                  <a:srgbClr val="404040"/>
                </a:solidFill>
                <a:effectLst/>
                <a:latin typeface="Calibri" panose="020F0502020204030204" pitchFamily="34" charset="0"/>
              </a:rPr>
              <a:t>"</a:t>
            </a:r>
            <a:endParaRPr lang="el-GR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</p:sldLayoutIdLst>
  <p:hf sldNum="0" hdr="0"/>
  <p:txStyles>
    <p:titleStyle>
      <a:lvl1pPr marL="0" lvl="0" indent="0" algn="ctr" defTabSz="45720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4400" b="0" i="0" u="none" kern="1200" baseline="0">
          <a:solidFill>
            <a:srgbClr val="000000"/>
          </a:solidFill>
          <a:latin typeface="+mj-lt"/>
          <a:ea typeface="+mj-ea"/>
          <a:cs typeface="+mj-cs"/>
        </a:defRPr>
      </a:lvl1pPr>
      <a:lvl2pPr marL="742950" lvl="1" indent="-285750" algn="ctr" defTabSz="45720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4400" b="0" i="0" u="none" kern="1200" baseline="0">
          <a:solidFill>
            <a:srgbClr val="000000"/>
          </a:solidFill>
          <a:latin typeface="Arial" panose="020B0604020202020204" pitchFamily="34" charset="0"/>
          <a:ea typeface="Microsoft YaHei" panose="020B0503020204020204" charset="-122"/>
          <a:cs typeface="+mj-cs"/>
        </a:defRPr>
      </a:lvl2pPr>
      <a:lvl3pPr marL="1143000" lvl="2" indent="-228600" algn="ctr" defTabSz="45720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4400" b="0" i="0" u="none" kern="1200" baseline="0">
          <a:solidFill>
            <a:srgbClr val="000000"/>
          </a:solidFill>
          <a:latin typeface="Arial" panose="020B0604020202020204" pitchFamily="34" charset="0"/>
          <a:ea typeface="Microsoft YaHei" panose="020B0503020204020204" charset="-122"/>
          <a:cs typeface="+mj-cs"/>
        </a:defRPr>
      </a:lvl3pPr>
      <a:lvl4pPr marL="1600200" lvl="3" indent="-228600" algn="ctr" defTabSz="45720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4400" b="0" i="0" u="none" kern="1200" baseline="0">
          <a:solidFill>
            <a:srgbClr val="000000"/>
          </a:solidFill>
          <a:latin typeface="Arial" panose="020B0604020202020204" pitchFamily="34" charset="0"/>
          <a:ea typeface="Microsoft YaHei" panose="020B0503020204020204" charset="-122"/>
          <a:cs typeface="+mj-cs"/>
        </a:defRPr>
      </a:lvl4pPr>
      <a:lvl5pPr marL="2057400" lvl="4" indent="-228600" algn="ctr" defTabSz="45720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4400" b="0" i="0" u="none" kern="1200" baseline="0">
          <a:solidFill>
            <a:srgbClr val="000000"/>
          </a:solidFill>
          <a:latin typeface="Arial" panose="020B0604020202020204" pitchFamily="34" charset="0"/>
          <a:ea typeface="Microsoft YaHei" panose="020B0503020204020204" charset="-122"/>
          <a:cs typeface="+mj-cs"/>
        </a:defRPr>
      </a:lvl5pPr>
    </p:titleStyle>
    <p:bodyStyle>
      <a:lvl1pPr marL="342900" lvl="0" indent="-342900" algn="l" defTabSz="457200" rtl="0" eaLnBrk="1" fontAlgn="base" latinLnBrk="0" hangingPunct="0">
        <a:lnSpc>
          <a:spcPct val="93000"/>
        </a:lnSpc>
        <a:spcBef>
          <a:spcPts val="142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200" b="0" i="0" u="none" kern="1200" baseline="0">
          <a:solidFill>
            <a:srgbClr val="000000"/>
          </a:solidFill>
          <a:latin typeface="+mn-lt"/>
          <a:ea typeface="+mn-ea"/>
          <a:cs typeface="+mn-cs"/>
        </a:defRPr>
      </a:lvl1pPr>
      <a:lvl2pPr marL="742950" lvl="1" indent="-285750" algn="l" defTabSz="457200" rtl="0" eaLnBrk="1" fontAlgn="base" latinLnBrk="0" hangingPunct="0">
        <a:lnSpc>
          <a:spcPct val="93000"/>
        </a:lnSpc>
        <a:spcBef>
          <a:spcPts val="114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800" b="0" i="0" u="none" kern="1200" baseline="0">
          <a:solidFill>
            <a:srgbClr val="000000"/>
          </a:solidFill>
          <a:latin typeface="Arial" panose="020B0604020202020204" pitchFamily="34" charset="0"/>
          <a:ea typeface="Microsoft YaHei" panose="020B0503020204020204" charset="-122"/>
          <a:cs typeface="+mn-cs"/>
        </a:defRPr>
      </a:lvl2pPr>
      <a:lvl3pPr marL="1143000" lvl="2" indent="-228600" algn="l" defTabSz="457200" rtl="0" eaLnBrk="1" fontAlgn="base" latinLnBrk="0" hangingPunct="0">
        <a:lnSpc>
          <a:spcPct val="93000"/>
        </a:lnSpc>
        <a:spcBef>
          <a:spcPts val="8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Microsoft YaHei" panose="020B0503020204020204" charset="-122"/>
          <a:cs typeface="+mn-cs"/>
        </a:defRPr>
      </a:lvl3pPr>
      <a:lvl4pPr marL="1600200" lvl="3" indent="-228600" algn="l" defTabSz="457200" rtl="0" eaLnBrk="1" fontAlgn="base" latinLnBrk="0" hangingPunct="0">
        <a:lnSpc>
          <a:spcPct val="93000"/>
        </a:lnSpc>
        <a:spcBef>
          <a:spcPts val="57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000" b="0" i="0" u="none" kern="1200" baseline="0">
          <a:solidFill>
            <a:srgbClr val="000000"/>
          </a:solidFill>
          <a:latin typeface="Arial" panose="020B0604020202020204" pitchFamily="34" charset="0"/>
          <a:ea typeface="Microsoft YaHei" panose="020B0503020204020204" charset="-122"/>
          <a:cs typeface="+mn-cs"/>
        </a:defRPr>
      </a:lvl4pPr>
      <a:lvl5pPr marL="2057400" lvl="4" indent="-228600" algn="l" defTabSz="457200" rtl="0" eaLnBrk="1" fontAlgn="base" latinLnBrk="0" hangingPunct="0">
        <a:lnSpc>
          <a:spcPct val="93000"/>
        </a:lnSpc>
        <a:spcBef>
          <a:spcPts val="29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000" b="0" i="0" u="none" kern="1200" baseline="0">
          <a:solidFill>
            <a:srgbClr val="000000"/>
          </a:solidFill>
          <a:latin typeface="Arial" panose="020B0604020202020204" pitchFamily="34" charset="0"/>
          <a:ea typeface="Microsoft YaHei" panose="020B0503020204020204" charset="-122"/>
          <a:cs typeface="+mn-cs"/>
        </a:defRPr>
      </a:lvl5pPr>
      <a:lvl6pPr marL="2514600" lvl="5" indent="-228600" algn="l" defTabSz="457200" rtl="0" eaLnBrk="1" fontAlgn="base" latinLnBrk="0" hangingPunct="0">
        <a:lnSpc>
          <a:spcPct val="93000"/>
        </a:lnSpc>
        <a:spcBef>
          <a:spcPts val="29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000" b="0" i="0" u="none" kern="1200" baseline="0">
          <a:solidFill>
            <a:srgbClr val="000000"/>
          </a:solidFill>
          <a:latin typeface="Arial" panose="020B0604020202020204" pitchFamily="34" charset="0"/>
          <a:ea typeface="Microsoft YaHei" panose="020B0503020204020204" charset="-122"/>
          <a:cs typeface="+mn-cs"/>
        </a:defRPr>
      </a:lvl6pPr>
      <a:lvl7pPr marL="2971800" lvl="6" indent="-228600" algn="l" defTabSz="457200" rtl="0" eaLnBrk="1" fontAlgn="base" latinLnBrk="0" hangingPunct="0">
        <a:lnSpc>
          <a:spcPct val="93000"/>
        </a:lnSpc>
        <a:spcBef>
          <a:spcPts val="29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000" b="0" i="0" u="none" kern="1200" baseline="0">
          <a:solidFill>
            <a:srgbClr val="000000"/>
          </a:solidFill>
          <a:latin typeface="Arial" panose="020B0604020202020204" pitchFamily="34" charset="0"/>
          <a:ea typeface="Microsoft YaHei" panose="020B0503020204020204" charset="-122"/>
          <a:cs typeface="+mn-cs"/>
        </a:defRPr>
      </a:lvl7pPr>
      <a:lvl8pPr marL="3429000" lvl="7" indent="-228600" algn="l" defTabSz="457200" rtl="0" eaLnBrk="1" fontAlgn="base" latinLnBrk="0" hangingPunct="0">
        <a:lnSpc>
          <a:spcPct val="93000"/>
        </a:lnSpc>
        <a:spcBef>
          <a:spcPts val="29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000" b="0" i="0" u="none" kern="1200" baseline="0">
          <a:solidFill>
            <a:srgbClr val="000000"/>
          </a:solidFill>
          <a:latin typeface="Arial" panose="020B0604020202020204" pitchFamily="34" charset="0"/>
          <a:ea typeface="Microsoft YaHei" panose="020B0503020204020204" charset="-122"/>
          <a:cs typeface="+mn-cs"/>
        </a:defRPr>
      </a:lvl8pPr>
      <a:lvl9pPr marL="3886200" lvl="8" indent="-228600" algn="l" defTabSz="457200" rtl="0" eaLnBrk="1" fontAlgn="base" latinLnBrk="0" hangingPunct="0">
        <a:lnSpc>
          <a:spcPct val="93000"/>
        </a:lnSpc>
        <a:spcBef>
          <a:spcPts val="29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000" b="0" i="0" u="none" kern="1200" baseline="0">
          <a:solidFill>
            <a:srgbClr val="000000"/>
          </a:solidFill>
          <a:latin typeface="Arial" panose="020B0604020202020204" pitchFamily="34" charset="0"/>
          <a:ea typeface="Microsoft YaHei" panose="020B0503020204020204" charset="-122"/>
          <a:cs typeface="+mn-cs"/>
        </a:defRPr>
      </a:lvl9pPr>
    </p:bodyStyle>
    <p:otherStyle>
      <a:lvl1pPr marL="0" lvl="0" indent="0" algn="l" defTabSz="45720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+mn-lt"/>
          <a:ea typeface="+mn-ea"/>
          <a:cs typeface="+mn-cs"/>
        </a:defRPr>
      </a:lvl1pPr>
      <a:lvl2pPr marL="742950" lvl="1" indent="-285750" algn="l" defTabSz="45720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Microsoft YaHei" panose="020B0503020204020204" charset="-122"/>
          <a:cs typeface="+mn-cs"/>
        </a:defRPr>
      </a:lvl2pPr>
      <a:lvl3pPr marL="1143000" lvl="2" indent="-228600" algn="l" defTabSz="45720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Microsoft YaHei" panose="020B0503020204020204" charset="-122"/>
          <a:cs typeface="+mn-cs"/>
        </a:defRPr>
      </a:lvl3pPr>
      <a:lvl4pPr marL="1600200" lvl="3" indent="-228600" algn="l" defTabSz="45720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Microsoft YaHei" panose="020B0503020204020204" charset="-122"/>
          <a:cs typeface="+mn-cs"/>
        </a:defRPr>
      </a:lvl4pPr>
      <a:lvl5pPr marL="2057400" lvl="4" indent="-228600" algn="l" defTabSz="45720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Microsoft YaHei" panose="020B0503020204020204" charset="-122"/>
          <a:cs typeface="+mn-cs"/>
        </a:defRPr>
      </a:lvl5pPr>
      <a:lvl6pPr marL="2286000" lvl="5" indent="-228600" algn="l" defTabSz="45720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Microsoft YaHei" panose="020B0503020204020204" charset="-122"/>
          <a:cs typeface="+mn-cs"/>
        </a:defRPr>
      </a:lvl6pPr>
      <a:lvl7pPr marL="2743200" lvl="6" indent="-228600" algn="l" defTabSz="45720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Microsoft YaHei" panose="020B0503020204020204" charset="-122"/>
          <a:cs typeface="+mn-cs"/>
        </a:defRPr>
      </a:lvl7pPr>
      <a:lvl8pPr marL="3200400" lvl="7" indent="-228600" algn="l" defTabSz="45720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Microsoft YaHei" panose="020B0503020204020204" charset="-122"/>
          <a:cs typeface="+mn-cs"/>
        </a:defRPr>
      </a:lvl8pPr>
      <a:lvl9pPr marL="3657600" lvl="8" indent="-228600" algn="l" defTabSz="45720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Microsoft YaHei" panose="020B0503020204020204" charset="-122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CA0A8-2AE1-423C-822C-E60AFAAF47F7}" type="datetimeFigureOut">
              <a:rPr lang="el-GR" smtClean="0"/>
              <a:t>6/2/2024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AD486E-AF6B-4653-A831-C4BBB0B2AC61}" type="slidenum">
              <a:rPr lang="el-GR" smtClean="0"/>
              <a:t>‹#›</a:t>
            </a:fld>
            <a:endParaRPr lang="el-GR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A6DD14-FEFD-21B7-CFFE-3E432D291BE7}"/>
              </a:ext>
            </a:extLst>
          </p:cNvPr>
          <p:cNvSpPr txBox="1"/>
          <p:nvPr userDrawn="1"/>
        </p:nvSpPr>
        <p:spPr>
          <a:xfrm>
            <a:off x="785174" y="6636816"/>
            <a:ext cx="10514013" cy="2640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el-GR" sz="1200" b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lang="el-GR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Συνέδριο ΕΕΕΓΒΦ,</a:t>
            </a:r>
            <a:r>
              <a:rPr lang="el-GR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l-GR" sz="1200" b="0" i="0" dirty="0">
                <a:solidFill>
                  <a:srgbClr val="404040"/>
                </a:solidFill>
                <a:effectLst/>
                <a:latin typeface="Calibri" panose="020F0502020204030204" pitchFamily="34" charset="0"/>
              </a:rPr>
              <a:t>"</a:t>
            </a:r>
            <a:r>
              <a:rPr lang="el-GR" sz="1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Βελτίωση Φυτών: καινοτομίες και προοπτικές για Βιώσιμη Ανάπτυξη</a:t>
            </a:r>
            <a:r>
              <a:rPr lang="el-GR" sz="1200" b="0" i="0" dirty="0">
                <a:solidFill>
                  <a:srgbClr val="404040"/>
                </a:solidFill>
                <a:effectLst/>
                <a:latin typeface="Calibri" panose="020F0502020204030204" pitchFamily="34" charset="0"/>
              </a:rPr>
              <a:t>"</a:t>
            </a:r>
            <a:endParaRPr lang="el-GR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264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7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6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8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8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jpe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798" y="14856"/>
            <a:ext cx="12193057" cy="68585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0855" y="353688"/>
            <a:ext cx="11251750" cy="3492611"/>
          </a:xfrm>
        </p:spPr>
        <p:txBody>
          <a:bodyPr>
            <a:noAutofit/>
          </a:bodyPr>
          <a:lstStyle/>
          <a:p>
            <a:br>
              <a:rPr lang="el-GR" sz="11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600" i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el-GR" sz="3600" b="1" i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</a:t>
            </a:r>
            <a:r>
              <a:rPr lang="el-GR" b="1" i="1" baseline="300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r>
              <a:rPr lang="el-GR" sz="3200" b="1" i="1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l-GR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χρόνια </a:t>
            </a:r>
            <a:r>
              <a:rPr lang="el-GR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l-GR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συνεργασίας</a:t>
            </a:r>
            <a:r>
              <a:rPr lang="el-GR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l-GR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του Γεωπονικού Πανεπιστημίου Αθηνών</a:t>
            </a:r>
            <a:r>
              <a:rPr lang="el-GR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l-GR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με την Αθηναϊκή Ζυθοποιία Α.Ε.</a:t>
            </a:r>
            <a:r>
              <a:rPr lang="el-GR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- 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AGROTICA</a:t>
            </a:r>
            <a:r>
              <a:rPr lang="el-GR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2024</a:t>
            </a:r>
            <a:br>
              <a:rPr lang="el-GR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br>
              <a:rPr lang="el-GR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br>
              <a:rPr lang="el-G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l-GR" sz="11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n-US" sz="11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  <a:br>
              <a:rPr lang="el-GR" sz="7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“Αξιολόγηση ποικιλιών </a:t>
            </a:r>
            <a:r>
              <a:rPr lang="el-G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βυνοποιήσιμου</a:t>
            </a:r>
            <a:r>
              <a:rPr lang="el-G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κριθαριού της </a:t>
            </a:r>
            <a:br>
              <a:rPr lang="el-G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Αθηναϊκής Ζυθοποιίας ως προς τα αγρονομικά και ποιοτικά τους χαρακτηριστικά τους”.</a:t>
            </a:r>
            <a:br>
              <a:rPr lang="el-G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l-GR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l-GR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AutoShape 4" descr="Image result for γεωπονικό πανεπιστήμιο αθηνών logo"/>
          <p:cNvSpPr>
            <a:spLocks noChangeAspect="1" noChangeArrowheads="1"/>
          </p:cNvSpPr>
          <p:nvPr/>
        </p:nvSpPr>
        <p:spPr bwMode="auto">
          <a:xfrm>
            <a:off x="1679575" y="-609600"/>
            <a:ext cx="4591050" cy="127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l-GR"/>
          </a:p>
        </p:txBody>
      </p:sp>
      <p:sp>
        <p:nvSpPr>
          <p:cNvPr id="11" name="AutoShape 6" descr="Image result for γεωπονικό πανεπιστήμιο αθηνών logo"/>
          <p:cNvSpPr>
            <a:spLocks noChangeAspect="1" noChangeArrowheads="1"/>
          </p:cNvSpPr>
          <p:nvPr/>
        </p:nvSpPr>
        <p:spPr bwMode="auto">
          <a:xfrm>
            <a:off x="1831975" y="-457200"/>
            <a:ext cx="4591050" cy="127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l-GR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6420" y="4607515"/>
            <a:ext cx="2916185" cy="1944123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66FC401B-7A13-C045-5ACA-F4722D63E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75" y="4689196"/>
            <a:ext cx="3220733" cy="1830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Θέση περιεχομένου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045370" y="1450301"/>
            <a:ext cx="6766054" cy="5074540"/>
          </a:xfrm>
          <a:prstGeom prst="rect">
            <a:avLst/>
          </a:prstGeom>
        </p:spPr>
      </p:pic>
      <p:sp>
        <p:nvSpPr>
          <p:cNvPr id="8" name="TextBox 1"/>
          <p:cNvSpPr txBox="1">
            <a:spLocks noGrp="1"/>
          </p:cNvSpPr>
          <p:nvPr>
            <p:ph type="title"/>
          </p:nvPr>
        </p:nvSpPr>
        <p:spPr>
          <a:xfrm>
            <a:off x="179023" y="726026"/>
            <a:ext cx="10515600" cy="52322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8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Εργαστήριο Γεωργίας</a:t>
            </a:r>
            <a:endParaRPr lang="en-US" sz="2800" b="1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9" name="Picture 6" descr="Greece.jpg"/>
          <p:cNvPicPr>
            <a:picLocks noChangeAspect="1"/>
          </p:cNvPicPr>
          <p:nvPr/>
        </p:nvPicPr>
        <p:blipFill>
          <a:blip r:embed="rId4"/>
          <a:srcRect l="25587" t="13518" r="31888" b="10712"/>
          <a:stretch>
            <a:fillRect/>
          </a:stretch>
        </p:blipFill>
        <p:spPr>
          <a:xfrm rot="644593">
            <a:off x="9458733" y="251092"/>
            <a:ext cx="2190150" cy="219783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Picture 512" descr="Tschad"/>
          <p:cNvPicPr>
            <a:picLocks noChangeAspect="1"/>
          </p:cNvPicPr>
          <p:nvPr/>
        </p:nvPicPr>
        <p:blipFill>
          <a:blip r:embed="rId5"/>
          <a:srcRect b="16612"/>
          <a:stretch>
            <a:fillRect/>
          </a:stretch>
        </p:blipFill>
        <p:spPr>
          <a:xfrm>
            <a:off x="10412993" y="1236875"/>
            <a:ext cx="281630" cy="19969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1055216" y="89284"/>
            <a:ext cx="6054799" cy="5502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Γεωπονικό Πανεπιστήμιο Αθηνών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l-GR" sz="28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flipH="1">
            <a:off x="4295720" y="3474007"/>
            <a:ext cx="3780588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                           </a:t>
            </a:r>
            <a:r>
              <a:rPr lang="el-G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45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l-GR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B7A6804E-6B27-BF20-D4EB-57476187FAAE}"/>
              </a:ext>
            </a:extLst>
          </p:cNvPr>
          <p:cNvSpPr/>
          <p:nvPr/>
        </p:nvSpPr>
        <p:spPr>
          <a:xfrm>
            <a:off x="2990517" y="6672536"/>
            <a:ext cx="6030938" cy="208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420503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1244" y="3441231"/>
            <a:ext cx="4889509" cy="261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6842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Διάγραμμα 2"/>
          <p:cNvGraphicFramePr/>
          <p:nvPr/>
        </p:nvGraphicFramePr>
        <p:xfrm>
          <a:off x="1938152" y="796030"/>
          <a:ext cx="8297577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755" y="2658204"/>
            <a:ext cx="1296144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31987" y="4837006"/>
            <a:ext cx="3410998" cy="5502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ΓΕΩΠΟΝΙΚΟ ΠΑΝΕΠΙΣΤΗΜΙΟ ΑΘΗΝΩΝ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ΕΡΓΑΣΤΗΡΙΟ ΓΕΩΡΓΙΑΣ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l-G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077" y="3645745"/>
            <a:ext cx="1395217" cy="1075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91" y="1"/>
            <a:ext cx="2216808" cy="68579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68565" y="1218592"/>
            <a:ext cx="3618375" cy="1409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>
                <a:latin typeface="+mn-lt"/>
              </a:rPr>
              <a:t>ΣΥΜΒΟΛΑΙΑΚΗ ΓΕΩΡΓΙΑ </a:t>
            </a:r>
            <a:endParaRPr lang="en-US" sz="2000" b="1" dirty="0"/>
          </a:p>
          <a:p>
            <a:r>
              <a:rPr lang="en-US" b="1" dirty="0"/>
              <a:t>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latin typeface="+mn-lt"/>
              </a:rPr>
              <a:t>2500 </a:t>
            </a:r>
            <a:r>
              <a:rPr lang="el-GR" dirty="0">
                <a:latin typeface="+mn-lt"/>
              </a:rPr>
              <a:t>ΠΑΡΑΓΩΓΟΙ</a:t>
            </a:r>
            <a:endParaRPr lang="en-US" dirty="0"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latin typeface="+mn-lt"/>
              </a:rPr>
              <a:t>25.000 ha </a:t>
            </a:r>
          </a:p>
          <a:p>
            <a:endParaRPr lang="el-GR" dirty="0"/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7851274" y="1396146"/>
            <a:ext cx="4140644" cy="934241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altLang="el-GR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+mn-lt"/>
              </a:rPr>
              <a:t> 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altLang="el-GR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+mn-lt"/>
              </a:rPr>
              <a:t>100% </a:t>
            </a:r>
            <a:r>
              <a:rPr lang="el-GR" altLang="el-GR" sz="2100" dirty="0">
                <a:solidFill>
                  <a:srgbClr val="202124"/>
                </a:solidFill>
                <a:latin typeface="+mn-lt"/>
              </a:rPr>
              <a:t>ΕΛΛΗΝΙΚΟ ΚΡΙΘΑΡΙ ΥΨΗΛΩΝ ΠΟΙΟΤΙΚΩΝ ΠΡΟΔΙΑΓΡΑΦΩΝ  </a:t>
            </a:r>
            <a:r>
              <a:rPr kumimoji="0" lang="el-GR" altLang="el-G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 </a:t>
            </a:r>
            <a:endParaRPr kumimoji="0" lang="el-GR" altLang="el-G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pic>
        <p:nvPicPr>
          <p:cNvPr id="11" name="Εικόνα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138227">
            <a:off x="7732373" y="200267"/>
            <a:ext cx="1884859" cy="98766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446210" y="5344320"/>
            <a:ext cx="2810868" cy="865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ΑΞΙΟΛΟΓΗΣΗ ΚΑΙ ΕΠΙΛΟΓΗ ΙΔΑΝΙΚΩΝ ΓΙΑ ΤΗΝ ΕΛΛΑΔΑ ΠΟΙΚΙΛΙΩΝ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endParaRPr lang="el-G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Ορθογώνιο 12">
            <a:extLst>
              <a:ext uri="{FF2B5EF4-FFF2-40B4-BE49-F238E27FC236}">
                <a16:creationId xmlns:a16="http://schemas.microsoft.com/office/drawing/2014/main" id="{AFE51900-E898-2A38-D46E-924052483457}"/>
              </a:ext>
            </a:extLst>
          </p:cNvPr>
          <p:cNvSpPr/>
          <p:nvPr/>
        </p:nvSpPr>
        <p:spPr>
          <a:xfrm>
            <a:off x="2990517" y="6672536"/>
            <a:ext cx="6030938" cy="208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319265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97441" y="211330"/>
            <a:ext cx="12283070" cy="645678"/>
          </a:xfrm>
        </p:spPr>
        <p:txBody>
          <a:bodyPr>
            <a:normAutofit fontScale="90000"/>
          </a:bodyPr>
          <a:lstStyle/>
          <a:p>
            <a:pPr algn="ctr">
              <a:buClr>
                <a:srgbClr val="C00000"/>
              </a:buClr>
            </a:pPr>
            <a:r>
              <a:rPr lang="el-GR" sz="2800" b="1" dirty="0">
                <a:latin typeface="+mn-lt"/>
              </a:rPr>
              <a:t>Βασικές</a:t>
            </a:r>
            <a:r>
              <a:rPr lang="el-GR" sz="2800" b="1" dirty="0"/>
              <a:t> </a:t>
            </a:r>
            <a:r>
              <a:rPr lang="el-GR" sz="2800" b="1" dirty="0">
                <a:latin typeface="+mn-lt"/>
              </a:rPr>
              <a:t>Προκλήσεις</a:t>
            </a:r>
            <a:br>
              <a:rPr lang="el-GR" sz="2800" b="1" dirty="0"/>
            </a:br>
            <a:endParaRPr lang="el-GR" sz="2800" b="1" dirty="0"/>
          </a:p>
        </p:txBody>
      </p:sp>
      <p:sp>
        <p:nvSpPr>
          <p:cNvPr id="7" name="Freeform 36868">
            <a:extLst>
              <a:ext uri="{FF2B5EF4-FFF2-40B4-BE49-F238E27FC236}">
                <a16:creationId xmlns:a16="http://schemas.microsoft.com/office/drawing/2014/main" id="{DBD4411E-8063-7898-1B5F-497B9FAC2BB4}"/>
              </a:ext>
            </a:extLst>
          </p:cNvPr>
          <p:cNvSpPr/>
          <p:nvPr/>
        </p:nvSpPr>
        <p:spPr>
          <a:xfrm>
            <a:off x="3175" y="692150"/>
            <a:ext cx="12179300" cy="76200"/>
          </a:xfrm>
          <a:custGeom>
            <a:avLst/>
            <a:gdLst/>
            <a:ahLst/>
            <a:cxnLst/>
            <a:rect l="0" t="0" r="0" b="0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gradFill rotWithShape="0">
            <a:gsLst>
              <a:gs pos="0">
                <a:srgbClr val="2E75B6"/>
              </a:gs>
              <a:gs pos="100000">
                <a:srgbClr val="00B050"/>
              </a:gs>
            </a:gsLst>
            <a:lin ang="13500000" scaled="1"/>
            <a:tileRect/>
          </a:gra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16389">
            <a:extLst>
              <a:ext uri="{FF2B5EF4-FFF2-40B4-BE49-F238E27FC236}">
                <a16:creationId xmlns:a16="http://schemas.microsoft.com/office/drawing/2014/main" id="{6D8CD640-7270-EA7E-4F0B-EFD2BAB15060}"/>
              </a:ext>
            </a:extLst>
          </p:cNvPr>
          <p:cNvSpPr/>
          <p:nvPr/>
        </p:nvSpPr>
        <p:spPr>
          <a:xfrm>
            <a:off x="1" y="6489699"/>
            <a:ext cx="12192000" cy="87314"/>
          </a:xfrm>
          <a:custGeom>
            <a:avLst/>
            <a:gdLst/>
            <a:ahLst/>
            <a:cxnLst/>
            <a:rect l="0" t="0" r="0" b="0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gradFill rotWithShape="0">
            <a:gsLst>
              <a:gs pos="0">
                <a:srgbClr val="2E75B6"/>
              </a:gs>
              <a:gs pos="100000">
                <a:srgbClr val="00B050"/>
              </a:gs>
            </a:gsLst>
            <a:lin ang="13500000" scaled="1"/>
            <a:tileRect/>
          </a:gradFill>
          <a:ln w="9525">
            <a:noFill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11" name="Diagram 2">
            <a:extLst>
              <a:ext uri="{FF2B5EF4-FFF2-40B4-BE49-F238E27FC236}">
                <a16:creationId xmlns:a16="http://schemas.microsoft.com/office/drawing/2014/main" id="{E5E59839-74E2-0B77-1B4C-196CF28FC73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94125788"/>
              </p:ext>
            </p:extLst>
          </p:nvPr>
        </p:nvGraphicFramePr>
        <p:xfrm>
          <a:off x="1460279" y="916756"/>
          <a:ext cx="9683389" cy="53387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C577240E-4708-15C4-CB2A-ECE1AFEF1799}"/>
              </a:ext>
            </a:extLst>
          </p:cNvPr>
          <p:cNvSpPr/>
          <p:nvPr/>
        </p:nvSpPr>
        <p:spPr>
          <a:xfrm>
            <a:off x="2990517" y="6672536"/>
            <a:ext cx="6030938" cy="208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grpSp>
        <p:nvGrpSpPr>
          <p:cNvPr id="4" name="Group 17414">
            <a:extLst>
              <a:ext uri="{FF2B5EF4-FFF2-40B4-BE49-F238E27FC236}">
                <a16:creationId xmlns:a16="http://schemas.microsoft.com/office/drawing/2014/main" id="{2A57CC88-A9F6-7C87-3319-F2E3CFA97571}"/>
              </a:ext>
            </a:extLst>
          </p:cNvPr>
          <p:cNvGrpSpPr/>
          <p:nvPr/>
        </p:nvGrpSpPr>
        <p:grpSpPr>
          <a:xfrm>
            <a:off x="9780005" y="151582"/>
            <a:ext cx="2298700" cy="595312"/>
            <a:chOff x="5235" y="37"/>
            <a:chExt cx="1448" cy="375"/>
          </a:xfrm>
        </p:grpSpPr>
        <p:pic>
          <p:nvPicPr>
            <p:cNvPr id="5" name="Picture 17415">
              <a:extLst>
                <a:ext uri="{FF2B5EF4-FFF2-40B4-BE49-F238E27FC236}">
                  <a16:creationId xmlns:a16="http://schemas.microsoft.com/office/drawing/2014/main" id="{6F512556-9A80-B853-EC1D-84F5122D48C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24" y="37"/>
              <a:ext cx="270" cy="241"/>
            </a:xfrm>
            <a:prstGeom prst="rect">
              <a:avLst/>
            </a:prstGeom>
            <a:noFill/>
            <a:ln w="12600">
              <a:noFill/>
            </a:ln>
          </p:spPr>
        </p:pic>
        <p:sp>
          <p:nvSpPr>
            <p:cNvPr id="6" name="Text Box 17416">
              <a:extLst>
                <a:ext uri="{FF2B5EF4-FFF2-40B4-BE49-F238E27FC236}">
                  <a16:creationId xmlns:a16="http://schemas.microsoft.com/office/drawing/2014/main" id="{EBACC5B4-666B-F26C-A6F7-8D49AAE2AFE5}"/>
                </a:ext>
              </a:extLst>
            </p:cNvPr>
            <p:cNvSpPr txBox="1"/>
            <p:nvPr/>
          </p:nvSpPr>
          <p:spPr>
            <a:xfrm>
              <a:off x="5235" y="239"/>
              <a:ext cx="1448" cy="17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91440" tIns="45720" rIns="91440" bIns="45720" anchor="t"/>
            <a:lstStyle/>
            <a:p>
              <a:pPr defTabSz="0" hangingPunct="1">
                <a:lnSpc>
                  <a:spcPct val="100000"/>
                </a:lnSpc>
                <a:buNone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</a:tabLst>
              </a:pPr>
              <a:r>
                <a:rPr lang="el-GR" altLang="x-none" sz="1200" baseline="0" dirty="0" err="1">
                  <a:latin typeface="Calibri" panose="020F0502020204030204" charset="0"/>
                </a:rPr>
                <a:t>Γεωπονικό Πανεπιστήμιο Αθηνών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314309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4" descr="Image result for γεωπονικό πανεπιστήμιο αθηνών logo"/>
          <p:cNvSpPr>
            <a:spLocks noChangeAspect="1" noChangeArrowheads="1"/>
          </p:cNvSpPr>
          <p:nvPr/>
        </p:nvSpPr>
        <p:spPr bwMode="auto">
          <a:xfrm>
            <a:off x="1679575" y="-609600"/>
            <a:ext cx="4591050" cy="127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>
              <a:solidFill>
                <a:prstClr val="black"/>
              </a:solidFill>
            </a:endParaRPr>
          </a:p>
        </p:txBody>
      </p:sp>
      <p:sp>
        <p:nvSpPr>
          <p:cNvPr id="11" name="AutoShape 6" descr="Image result for γεωπονικό πανεπιστήμιο αθηνών logo"/>
          <p:cNvSpPr>
            <a:spLocks noChangeAspect="1" noChangeArrowheads="1"/>
          </p:cNvSpPr>
          <p:nvPr/>
        </p:nvSpPr>
        <p:spPr bwMode="auto">
          <a:xfrm>
            <a:off x="1831975" y="-457200"/>
            <a:ext cx="4591050" cy="127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179071"/>
            <a:ext cx="12192000" cy="435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>
                <a:solidFill>
                  <a:schemeClr val="tx1"/>
                </a:solidFill>
                <a:latin typeface="+mn-lt"/>
              </a:rPr>
              <a:t>Σταθερή αύξηση των αποδόσεων </a:t>
            </a:r>
          </a:p>
        </p:txBody>
      </p:sp>
      <p:pic>
        <p:nvPicPr>
          <p:cNvPr id="3074" name="Picture 2" descr="C:\Users\Petros\Desktop\amstel_new\ετησια_αποτελεσματικοτητα\figures\GY_vs_Year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3287" y="1300768"/>
            <a:ext cx="5389081" cy="428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888088" y="1412776"/>
            <a:ext cx="1514279" cy="3600400"/>
          </a:xfrm>
          <a:prstGeom prst="rect">
            <a:avLst/>
          </a:prstGeom>
          <a:solidFill>
            <a:srgbClr val="00CC66">
              <a:alpha val="33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 hangingPunct="1">
              <a:lnSpc>
                <a:spcPct val="100000"/>
              </a:lnSpc>
              <a:buClrTx/>
              <a:buSzTx/>
              <a:defRPr/>
            </a:pPr>
            <a:endParaRPr lang="el-GR" kern="0">
              <a:solidFill>
                <a:srgbClr val="FFFFFF"/>
              </a:solidFill>
              <a:latin typeface="Constantia"/>
              <a:ea typeface="+mn-ea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831974" y="5724357"/>
            <a:ext cx="9034767" cy="765342"/>
          </a:xfrm>
          <a:prstGeom prst="roundRect">
            <a:avLst/>
          </a:prstGeom>
          <a:noFill/>
          <a:ln w="28575">
            <a:gradFill>
              <a:gsLst>
                <a:gs pos="0">
                  <a:schemeClr val="accent6">
                    <a:lumMod val="7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600" dirty="0">
                <a:solidFill>
                  <a:schemeClr val="accent6">
                    <a:lumMod val="50000"/>
                  </a:schemeClr>
                </a:solidFill>
              </a:rPr>
              <a:t>Τα δεδομένα για κάθε έτος περιλαμβάνουν το μέσο όρο των τιμών που έχουν ληφθεί από τους </a:t>
            </a:r>
            <a:r>
              <a:rPr lang="el-GR" sz="1600" b="1" dirty="0">
                <a:solidFill>
                  <a:schemeClr val="accent6">
                    <a:lumMod val="50000"/>
                  </a:schemeClr>
                </a:solidFill>
              </a:rPr>
              <a:t>5</a:t>
            </a:r>
            <a:r>
              <a:rPr lang="el-GR" sz="16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l-GR" sz="1600" b="1" dirty="0">
                <a:solidFill>
                  <a:schemeClr val="accent6">
                    <a:lumMod val="50000"/>
                  </a:schemeClr>
                </a:solidFill>
              </a:rPr>
              <a:t>αποδεικτικούς αγρούς  </a:t>
            </a:r>
            <a:r>
              <a:rPr lang="el-GR" sz="1600" dirty="0">
                <a:solidFill>
                  <a:schemeClr val="accent6">
                    <a:lumMod val="50000"/>
                  </a:schemeClr>
                </a:solidFill>
              </a:rPr>
              <a:t>και αφορούν </a:t>
            </a:r>
            <a:r>
              <a:rPr lang="el-GR" sz="1600" b="1" dirty="0">
                <a:solidFill>
                  <a:schemeClr val="accent6">
                    <a:lumMod val="50000"/>
                  </a:schemeClr>
                </a:solidFill>
              </a:rPr>
              <a:t>μόνο</a:t>
            </a:r>
            <a:r>
              <a:rPr lang="el-GR" sz="1600" dirty="0">
                <a:solidFill>
                  <a:schemeClr val="accent6">
                    <a:lumMod val="50000"/>
                  </a:schemeClr>
                </a:solidFill>
              </a:rPr>
              <a:t> τις ποικιλίες που καλλιεργούνταν στην πράξη τις αντίστοιχες καλλιεργητικές περιόδους.</a:t>
            </a:r>
            <a:endParaRPr lang="el-GR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rot="16200000">
            <a:off x="1361034" y="3037992"/>
            <a:ext cx="3502562" cy="34996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l-GR" dirty="0">
                <a:latin typeface="+mn-lt"/>
              </a:rPr>
              <a:t>Απόδοση σε καρπό (τόνοι/εκτάριο)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669371" y="5282144"/>
            <a:ext cx="601255" cy="34996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l-GR" dirty="0">
                <a:latin typeface="+mn-lt"/>
              </a:rPr>
              <a:t>Έτος</a:t>
            </a:r>
          </a:p>
        </p:txBody>
      </p:sp>
      <p:sp>
        <p:nvSpPr>
          <p:cNvPr id="5" name="Freeform 16389">
            <a:extLst>
              <a:ext uri="{FF2B5EF4-FFF2-40B4-BE49-F238E27FC236}">
                <a16:creationId xmlns:a16="http://schemas.microsoft.com/office/drawing/2014/main" id="{6A7D34CE-9F3E-B88F-35D6-3F790B2B91CD}"/>
              </a:ext>
            </a:extLst>
          </p:cNvPr>
          <p:cNvSpPr/>
          <p:nvPr/>
        </p:nvSpPr>
        <p:spPr>
          <a:xfrm>
            <a:off x="0" y="6592023"/>
            <a:ext cx="12192000" cy="87314"/>
          </a:xfrm>
          <a:custGeom>
            <a:avLst/>
            <a:gdLst/>
            <a:ahLst/>
            <a:cxnLst/>
            <a:rect l="0" t="0" r="0" b="0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gradFill rotWithShape="0">
            <a:gsLst>
              <a:gs pos="0">
                <a:srgbClr val="2E75B6"/>
              </a:gs>
              <a:gs pos="100000">
                <a:srgbClr val="00B050"/>
              </a:gs>
            </a:gsLst>
            <a:lin ang="13500000" scaled="1"/>
            <a:tileRect/>
          </a:gra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36868">
            <a:extLst>
              <a:ext uri="{FF2B5EF4-FFF2-40B4-BE49-F238E27FC236}">
                <a16:creationId xmlns:a16="http://schemas.microsoft.com/office/drawing/2014/main" id="{F38A994E-61E1-E91A-D3DE-778DFC0C2FE8}"/>
              </a:ext>
            </a:extLst>
          </p:cNvPr>
          <p:cNvSpPr/>
          <p:nvPr/>
        </p:nvSpPr>
        <p:spPr>
          <a:xfrm>
            <a:off x="3175" y="692150"/>
            <a:ext cx="12179300" cy="76200"/>
          </a:xfrm>
          <a:custGeom>
            <a:avLst/>
            <a:gdLst/>
            <a:ahLst/>
            <a:cxnLst/>
            <a:rect l="0" t="0" r="0" b="0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gradFill rotWithShape="0">
            <a:gsLst>
              <a:gs pos="0">
                <a:srgbClr val="2E75B6"/>
              </a:gs>
              <a:gs pos="100000">
                <a:srgbClr val="00B050"/>
              </a:gs>
            </a:gsLst>
            <a:lin ang="13500000" scaled="1"/>
            <a:tileRect/>
          </a:gradFill>
          <a:ln w="9525">
            <a:noFill/>
          </a:ln>
        </p:spPr>
        <p:txBody>
          <a:bodyPr/>
          <a:lstStyle/>
          <a:p>
            <a:endParaRPr lang="en-US"/>
          </a:p>
        </p:txBody>
      </p:sp>
      <p:grpSp>
        <p:nvGrpSpPr>
          <p:cNvPr id="7" name="Group 17414">
            <a:extLst>
              <a:ext uri="{FF2B5EF4-FFF2-40B4-BE49-F238E27FC236}">
                <a16:creationId xmlns:a16="http://schemas.microsoft.com/office/drawing/2014/main" id="{AE569AFF-39F7-3587-B204-27014E6A3618}"/>
              </a:ext>
            </a:extLst>
          </p:cNvPr>
          <p:cNvGrpSpPr/>
          <p:nvPr/>
        </p:nvGrpSpPr>
        <p:grpSpPr>
          <a:xfrm>
            <a:off x="9780005" y="151582"/>
            <a:ext cx="2298700" cy="595312"/>
            <a:chOff x="5235" y="37"/>
            <a:chExt cx="1448" cy="375"/>
          </a:xfrm>
        </p:grpSpPr>
        <p:pic>
          <p:nvPicPr>
            <p:cNvPr id="8" name="Picture 17415">
              <a:extLst>
                <a:ext uri="{FF2B5EF4-FFF2-40B4-BE49-F238E27FC236}">
                  <a16:creationId xmlns:a16="http://schemas.microsoft.com/office/drawing/2014/main" id="{FC46021F-3584-881E-C460-E739865707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24" y="37"/>
              <a:ext cx="270" cy="241"/>
            </a:xfrm>
            <a:prstGeom prst="rect">
              <a:avLst/>
            </a:prstGeom>
            <a:noFill/>
            <a:ln w="12600">
              <a:noFill/>
            </a:ln>
          </p:spPr>
        </p:pic>
        <p:sp>
          <p:nvSpPr>
            <p:cNvPr id="9" name="Text Box 17416">
              <a:extLst>
                <a:ext uri="{FF2B5EF4-FFF2-40B4-BE49-F238E27FC236}">
                  <a16:creationId xmlns:a16="http://schemas.microsoft.com/office/drawing/2014/main" id="{BD84A7F8-4850-71EE-13F2-A55A4C84F6D9}"/>
                </a:ext>
              </a:extLst>
            </p:cNvPr>
            <p:cNvSpPr txBox="1"/>
            <p:nvPr/>
          </p:nvSpPr>
          <p:spPr>
            <a:xfrm>
              <a:off x="5235" y="239"/>
              <a:ext cx="1448" cy="17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91440" tIns="45720" rIns="91440" bIns="45720" anchor="t"/>
            <a:lstStyle/>
            <a:p>
              <a:pPr defTabSz="0" hangingPunct="1">
                <a:lnSpc>
                  <a:spcPct val="100000"/>
                </a:lnSpc>
                <a:buNone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</a:tabLst>
              </a:pPr>
              <a:r>
                <a:rPr lang="el-GR" altLang="x-none" sz="1200" baseline="0" dirty="0" err="1">
                  <a:latin typeface="Calibri" panose="020F0502020204030204" charset="0"/>
                </a:rPr>
                <a:t>Γεωπονικό Πανεπιστήμιο Αθηνών</a:t>
              </a:r>
            </a:p>
          </p:txBody>
        </p:sp>
      </p:grpSp>
      <p:cxnSp>
        <p:nvCxnSpPr>
          <p:cNvPr id="13" name="Ευθύγραμμο βέλος σύνδεσης 12"/>
          <p:cNvCxnSpPr/>
          <p:nvPr/>
        </p:nvCxnSpPr>
        <p:spPr>
          <a:xfrm>
            <a:off x="8616392" y="5004245"/>
            <a:ext cx="765119" cy="0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8927685" y="5049252"/>
            <a:ext cx="1173938" cy="26404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l-GR" sz="1200" dirty="0"/>
              <a:t>2023</a:t>
            </a:r>
          </a:p>
        </p:txBody>
      </p:sp>
      <p:cxnSp>
        <p:nvCxnSpPr>
          <p:cNvPr id="17" name="Ευθεία γραμμή σύνδεσης 16"/>
          <p:cNvCxnSpPr/>
          <p:nvPr/>
        </p:nvCxnSpPr>
        <p:spPr>
          <a:xfrm flipV="1">
            <a:off x="3620615" y="1673727"/>
            <a:ext cx="4781752" cy="450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9017699" y="1493699"/>
            <a:ext cx="1173938" cy="29270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l-GR" sz="1400" b="1" dirty="0">
                <a:solidFill>
                  <a:schemeClr val="accent6">
                    <a:lumMod val="50000"/>
                  </a:schemeClr>
                </a:solidFill>
              </a:rPr>
              <a:t>6,40</a:t>
            </a:r>
          </a:p>
        </p:txBody>
      </p:sp>
      <p:cxnSp>
        <p:nvCxnSpPr>
          <p:cNvPr id="19" name="Ευθεία γραμμή σύνδεσης 18"/>
          <p:cNvCxnSpPr/>
          <p:nvPr/>
        </p:nvCxnSpPr>
        <p:spPr>
          <a:xfrm flipH="1">
            <a:off x="8219308" y="1673727"/>
            <a:ext cx="712133" cy="217941"/>
          </a:xfrm>
          <a:prstGeom prst="line">
            <a:avLst/>
          </a:prstGeom>
          <a:ln w="38100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Διάγραμμα ροής: Γραμμή σύνδεσης 22"/>
          <p:cNvSpPr/>
          <p:nvPr/>
        </p:nvSpPr>
        <p:spPr>
          <a:xfrm>
            <a:off x="8931441" y="1628721"/>
            <a:ext cx="86257" cy="90014"/>
          </a:xfrm>
          <a:prstGeom prst="flowChartConnector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600"/>
          </a:p>
        </p:txBody>
      </p:sp>
      <p:sp>
        <p:nvSpPr>
          <p:cNvPr id="12" name="Ορθογώνιο 11">
            <a:extLst>
              <a:ext uri="{FF2B5EF4-FFF2-40B4-BE49-F238E27FC236}">
                <a16:creationId xmlns:a16="http://schemas.microsoft.com/office/drawing/2014/main" id="{C5096C48-9FF0-72E7-0C49-02999C36D257}"/>
              </a:ext>
            </a:extLst>
          </p:cNvPr>
          <p:cNvSpPr/>
          <p:nvPr/>
        </p:nvSpPr>
        <p:spPr>
          <a:xfrm>
            <a:off x="2990517" y="6672536"/>
            <a:ext cx="6030938" cy="208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75716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Freeform 17408"/>
          <p:cNvSpPr/>
          <p:nvPr/>
        </p:nvSpPr>
        <p:spPr>
          <a:xfrm>
            <a:off x="1679575" y="-609600"/>
            <a:ext cx="4591050" cy="1276350"/>
          </a:xfrm>
          <a:custGeom>
            <a:avLst/>
            <a:gdLst/>
            <a:ahLst/>
            <a:cxnLst/>
            <a:rect l="0" t="0" r="0" b="0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7410" name="Freeform 17409"/>
          <p:cNvSpPr/>
          <p:nvPr/>
        </p:nvSpPr>
        <p:spPr>
          <a:xfrm>
            <a:off x="1831975" y="-457200"/>
            <a:ext cx="4591050" cy="1276350"/>
          </a:xfrm>
          <a:custGeom>
            <a:avLst/>
            <a:gdLst/>
            <a:ahLst/>
            <a:cxnLst/>
            <a:rect l="0" t="0" r="0" b="0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7411" name="Freeform 17410"/>
          <p:cNvSpPr/>
          <p:nvPr/>
        </p:nvSpPr>
        <p:spPr>
          <a:xfrm>
            <a:off x="1527175" y="6608763"/>
            <a:ext cx="9113838" cy="274637"/>
          </a:xfrm>
          <a:custGeom>
            <a:avLst/>
            <a:gdLst/>
            <a:ahLst/>
            <a:cxnLst/>
            <a:rect l="0" t="0" r="0" b="0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7414" name="Text Box 17413"/>
          <p:cNvSpPr txBox="1"/>
          <p:nvPr/>
        </p:nvSpPr>
        <p:spPr>
          <a:xfrm>
            <a:off x="551197" y="179388"/>
            <a:ext cx="3519488" cy="400050"/>
          </a:xfrm>
          <a:prstGeom prst="rect">
            <a:avLst/>
          </a:prstGeom>
          <a:noFill/>
          <a:ln w="9525">
            <a:noFill/>
          </a:ln>
        </p:spPr>
        <p:txBody>
          <a:bodyPr wrap="none" lIns="91440" tIns="45720" rIns="91440" bIns="45720" anchor="t"/>
          <a:lstStyle/>
          <a:p>
            <a:pPr defTabSz="0" hangingPunct="1">
              <a:lnSpc>
                <a:spcPct val="100000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</a:pPr>
            <a:r>
              <a:rPr lang="el-GR" altLang="x-none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endParaRPr lang="el-GR" altLang="x-none" baseline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grpSp>
        <p:nvGrpSpPr>
          <p:cNvPr id="17415" name="Group 17414"/>
          <p:cNvGrpSpPr/>
          <p:nvPr/>
        </p:nvGrpSpPr>
        <p:grpSpPr>
          <a:xfrm>
            <a:off x="8310563" y="58738"/>
            <a:ext cx="2298700" cy="595312"/>
            <a:chOff x="5235" y="37"/>
            <a:chExt cx="1448" cy="375"/>
          </a:xfrm>
        </p:grpSpPr>
        <p:pic>
          <p:nvPicPr>
            <p:cNvPr id="17416" name="Picture 174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24" y="37"/>
              <a:ext cx="270" cy="241"/>
            </a:xfrm>
            <a:prstGeom prst="rect">
              <a:avLst/>
            </a:prstGeom>
            <a:noFill/>
            <a:ln w="12600">
              <a:noFill/>
            </a:ln>
          </p:spPr>
        </p:pic>
        <p:sp>
          <p:nvSpPr>
            <p:cNvPr id="17417" name="Text Box 17416"/>
            <p:cNvSpPr txBox="1"/>
            <p:nvPr/>
          </p:nvSpPr>
          <p:spPr>
            <a:xfrm>
              <a:off x="5235" y="239"/>
              <a:ext cx="1448" cy="17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91440" tIns="45720" rIns="91440" bIns="45720" anchor="t"/>
            <a:lstStyle/>
            <a:p>
              <a:pPr defTabSz="0" hangingPunct="1">
                <a:lnSpc>
                  <a:spcPct val="100000"/>
                </a:lnSpc>
                <a:buNone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</a:tabLst>
              </a:pPr>
              <a:r>
                <a:rPr lang="el-GR" altLang="x-none" sz="1200" baseline="0" dirty="0" err="1">
                  <a:latin typeface="Calibri" panose="020F0502020204030204" charset="0"/>
                </a:rPr>
                <a:t>Γεωπονικό Πανεπιστήμιο Αθηνών</a:t>
              </a:r>
            </a:p>
          </p:txBody>
        </p:sp>
      </p:grpSp>
      <p:sp>
        <p:nvSpPr>
          <p:cNvPr id="17423" name="Text Box 17422"/>
          <p:cNvSpPr txBox="1"/>
          <p:nvPr/>
        </p:nvSpPr>
        <p:spPr>
          <a:xfrm>
            <a:off x="86783" y="987044"/>
            <a:ext cx="2813622" cy="5040784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/>
          <a:p>
            <a:pPr marL="571500" indent="-569595" defTabSz="0" hangingPunct="1">
              <a:lnSpc>
                <a:spcPct val="100000"/>
              </a:lnSpc>
              <a:spcAft>
                <a:spcPts val="1200"/>
              </a:spcAft>
              <a:buClr>
                <a:srgbClr val="000000"/>
              </a:buClr>
              <a:buSzPct val="100000"/>
              <a:buFont typeface="Wingdings" panose="05000000000000000000" charset="0"/>
              <a:buChar char="Ø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</a:pPr>
            <a:r>
              <a:rPr lang="el-GR" altLang="x-none" sz="1600" baseline="0" dirty="0">
                <a:solidFill>
                  <a:schemeClr val="tx1"/>
                </a:solidFill>
                <a:cs typeface="Arial" panose="020B0604020202020204" pitchFamily="34" charset="0"/>
              </a:rPr>
              <a:t>Από το 2011 έχουν αξιολογηθεί περισσότερες από </a:t>
            </a:r>
            <a:r>
              <a:rPr lang="en-US" altLang="x-none" sz="1600" dirty="0">
                <a:solidFill>
                  <a:schemeClr val="tx1"/>
                </a:solidFill>
                <a:cs typeface="Arial" panose="020B0604020202020204" pitchFamily="34" charset="0"/>
              </a:rPr>
              <a:t>8</a:t>
            </a:r>
            <a:r>
              <a:rPr lang="el-GR" altLang="x-none" sz="1600" dirty="0">
                <a:solidFill>
                  <a:schemeClr val="tx1"/>
                </a:solidFill>
                <a:cs typeface="Arial" panose="020B0604020202020204" pitchFamily="34" charset="0"/>
              </a:rPr>
              <a:t>0</a:t>
            </a:r>
            <a:r>
              <a:rPr lang="en-US" altLang="x-none" sz="1600" baseline="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l-GR" altLang="x-none" sz="1600" baseline="0" dirty="0">
                <a:solidFill>
                  <a:schemeClr val="tx1"/>
                </a:solidFill>
                <a:cs typeface="Arial" panose="020B0604020202020204" pitchFamily="34" charset="0"/>
              </a:rPr>
              <a:t>σύγχρονες ποικιλίες  σε αποδεικτικούς αγρούς σε 5 περιοχές</a:t>
            </a:r>
            <a:r>
              <a:rPr lang="en-US" altLang="x-none" sz="1600" baseline="0" dirty="0">
                <a:solidFill>
                  <a:schemeClr val="tx1"/>
                </a:solidFill>
                <a:cs typeface="Arial" panose="020B0604020202020204" pitchFamily="34" charset="0"/>
              </a:rPr>
              <a:t>.</a:t>
            </a:r>
            <a:r>
              <a:rPr lang="el-GR" altLang="x-none" sz="1600" baseline="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</a:p>
          <a:p>
            <a:pPr marL="1905" defTabSz="0" hangingPunct="1">
              <a:lnSpc>
                <a:spcPct val="100000"/>
              </a:lnSpc>
              <a:spcAft>
                <a:spcPts val="1200"/>
              </a:spcAft>
              <a:buClr>
                <a:srgbClr val="000000"/>
              </a:buClr>
              <a:buSzPct val="10000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</a:pPr>
            <a:r>
              <a:rPr lang="el-GR" altLang="x-none" sz="1600" baseline="0" dirty="0">
                <a:solidFill>
                  <a:schemeClr val="tx1"/>
                </a:solidFill>
                <a:cs typeface="Arial" panose="020B0604020202020204" pitchFamily="34" charset="0"/>
              </a:rPr>
              <a:t>  </a:t>
            </a:r>
          </a:p>
          <a:p>
            <a:pPr marL="1905" defTabSz="0" hangingPunct="1">
              <a:lnSpc>
                <a:spcPct val="100000"/>
              </a:lnSpc>
              <a:spcAft>
                <a:spcPts val="1200"/>
              </a:spcAft>
              <a:buClr>
                <a:srgbClr val="000000"/>
              </a:buClr>
              <a:buSzPct val="10000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</a:pPr>
            <a:endParaRPr lang="el-GR" altLang="x-none" sz="1600" baseline="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pic>
        <p:nvPicPr>
          <p:cNvPr id="17" name="Picture 18444"/>
          <p:cNvPicPr>
            <a:picLocks noChangeAspect="1"/>
          </p:cNvPicPr>
          <p:nvPr/>
        </p:nvPicPr>
        <p:blipFill>
          <a:blip r:embed="rId4"/>
          <a:srcRect t="22160" b="17719"/>
          <a:stretch>
            <a:fillRect/>
          </a:stretch>
        </p:blipFill>
        <p:spPr>
          <a:xfrm>
            <a:off x="7934326" y="1763741"/>
            <a:ext cx="4079874" cy="1734036"/>
          </a:xfrm>
          <a:prstGeom prst="rect">
            <a:avLst/>
          </a:prstGeom>
          <a:noFill/>
          <a:ln w="12600">
            <a:noFill/>
          </a:ln>
        </p:spPr>
      </p:pic>
      <p:sp>
        <p:nvSpPr>
          <p:cNvPr id="18" name="Text Box 18451"/>
          <p:cNvSpPr txBox="1"/>
          <p:nvPr/>
        </p:nvSpPr>
        <p:spPr>
          <a:xfrm>
            <a:off x="10491787" y="1788711"/>
            <a:ext cx="1552575" cy="368300"/>
          </a:xfrm>
          <a:prstGeom prst="rect">
            <a:avLst/>
          </a:prstGeom>
          <a:noFill/>
          <a:ln w="9525">
            <a:noFill/>
          </a:ln>
        </p:spPr>
        <p:txBody>
          <a:bodyPr wrap="none" lIns="91440" tIns="45720" rIns="91440" bIns="45720" anchor="t"/>
          <a:lstStyle/>
          <a:p>
            <a:pPr defTabSz="0" hangingPunct="1">
              <a:lnSpc>
                <a:spcPct val="100000"/>
              </a:lnSpc>
              <a:buNone/>
              <a:tabLst>
                <a:tab pos="457200" algn="l"/>
                <a:tab pos="914400" algn="l"/>
                <a:tab pos="1371600" algn="l"/>
              </a:tabLst>
            </a:pPr>
            <a:r>
              <a:rPr lang="el-GR" altLang="x-none" b="1" baseline="0" dirty="0" err="1">
                <a:latin typeface="Calibri" panose="020F0502020204030204" charset="0"/>
              </a:rPr>
              <a:t>Αλμυρός 2016</a:t>
            </a:r>
          </a:p>
        </p:txBody>
      </p:sp>
      <p:pic>
        <p:nvPicPr>
          <p:cNvPr id="19" name="Picture 18442"/>
          <p:cNvPicPr>
            <a:picLocks noChangeAspect="1"/>
          </p:cNvPicPr>
          <p:nvPr/>
        </p:nvPicPr>
        <p:blipFill>
          <a:blip r:embed="rId5"/>
          <a:srcRect t="15941"/>
          <a:stretch>
            <a:fillRect/>
          </a:stretch>
        </p:blipFill>
        <p:spPr>
          <a:xfrm>
            <a:off x="7934326" y="6507"/>
            <a:ext cx="4117975" cy="1772546"/>
          </a:xfrm>
          <a:prstGeom prst="rect">
            <a:avLst/>
          </a:prstGeom>
          <a:noFill/>
          <a:ln w="12600">
            <a:noFill/>
          </a:ln>
        </p:spPr>
      </p:pic>
      <p:sp>
        <p:nvSpPr>
          <p:cNvPr id="20" name="Text Box 18454"/>
          <p:cNvSpPr txBox="1"/>
          <p:nvPr/>
        </p:nvSpPr>
        <p:spPr>
          <a:xfrm>
            <a:off x="10336213" y="96306"/>
            <a:ext cx="1677987" cy="368300"/>
          </a:xfrm>
          <a:prstGeom prst="rect">
            <a:avLst/>
          </a:prstGeom>
          <a:noFill/>
          <a:ln w="9525">
            <a:noFill/>
          </a:ln>
        </p:spPr>
        <p:txBody>
          <a:bodyPr wrap="none" lIns="91440" tIns="45720" rIns="91440" bIns="45720" anchor="t"/>
          <a:lstStyle/>
          <a:p>
            <a:pPr defTabSz="0" hangingPunct="1">
              <a:lnSpc>
                <a:spcPct val="100000"/>
              </a:lnSpc>
              <a:buNone/>
              <a:tabLst>
                <a:tab pos="457200" algn="l"/>
                <a:tab pos="914400" algn="l"/>
                <a:tab pos="1371600" algn="l"/>
              </a:tabLst>
            </a:pPr>
            <a:r>
              <a:rPr lang="el-GR" altLang="x-none" b="1" baseline="0" dirty="0" err="1">
                <a:latin typeface="Calibri" panose="020F0502020204030204" charset="0"/>
              </a:rPr>
              <a:t>Χαλκιδική 2015</a:t>
            </a:r>
          </a:p>
        </p:txBody>
      </p:sp>
      <p:pic>
        <p:nvPicPr>
          <p:cNvPr id="21" name="Picture 18445"/>
          <p:cNvPicPr>
            <a:picLocks noChangeAspect="1"/>
          </p:cNvPicPr>
          <p:nvPr/>
        </p:nvPicPr>
        <p:blipFill>
          <a:blip r:embed="rId6"/>
          <a:srcRect t="6462" b="24336"/>
          <a:stretch>
            <a:fillRect/>
          </a:stretch>
        </p:blipFill>
        <p:spPr>
          <a:xfrm>
            <a:off x="7934326" y="3507436"/>
            <a:ext cx="4079874" cy="1536879"/>
          </a:xfrm>
          <a:prstGeom prst="rect">
            <a:avLst/>
          </a:prstGeom>
          <a:noFill/>
          <a:ln w="12600">
            <a:noFill/>
          </a:ln>
        </p:spPr>
      </p:pic>
      <p:sp>
        <p:nvSpPr>
          <p:cNvPr id="22" name="Text Box 18448"/>
          <p:cNvSpPr txBox="1"/>
          <p:nvPr/>
        </p:nvSpPr>
        <p:spPr>
          <a:xfrm>
            <a:off x="10668000" y="3586163"/>
            <a:ext cx="1312862" cy="368300"/>
          </a:xfrm>
          <a:prstGeom prst="rect">
            <a:avLst/>
          </a:prstGeom>
          <a:noFill/>
          <a:ln w="9525">
            <a:noFill/>
          </a:ln>
        </p:spPr>
        <p:txBody>
          <a:bodyPr wrap="none" lIns="91440" tIns="45720" rIns="91440" bIns="45720" anchor="t"/>
          <a:lstStyle/>
          <a:p>
            <a:pPr defTabSz="0" hangingPunct="1">
              <a:lnSpc>
                <a:spcPct val="100000"/>
              </a:lnSpc>
              <a:buNone/>
              <a:tabLst>
                <a:tab pos="457200" algn="l"/>
                <a:tab pos="914400" algn="l"/>
              </a:tabLst>
            </a:pPr>
            <a:r>
              <a:rPr lang="el-GR" altLang="x-none" b="1" baseline="0" dirty="0" err="1">
                <a:latin typeface="Calibri" panose="020F0502020204030204" charset="0"/>
              </a:rPr>
              <a:t>Ξάνθη 2018</a:t>
            </a:r>
          </a:p>
        </p:txBody>
      </p:sp>
      <p:pic>
        <p:nvPicPr>
          <p:cNvPr id="23" name="Picture 18452"/>
          <p:cNvPicPr>
            <a:picLocks noChangeAspect="1"/>
          </p:cNvPicPr>
          <p:nvPr/>
        </p:nvPicPr>
        <p:blipFill>
          <a:blip r:embed="rId7"/>
          <a:srcRect t="1723" r="3046" b="28177"/>
          <a:stretch>
            <a:fillRect/>
          </a:stretch>
        </p:blipFill>
        <p:spPr>
          <a:xfrm>
            <a:off x="7934326" y="5044315"/>
            <a:ext cx="4079873" cy="1813685"/>
          </a:xfrm>
          <a:prstGeom prst="rect">
            <a:avLst/>
          </a:prstGeom>
          <a:noFill/>
          <a:ln w="12600">
            <a:noFill/>
          </a:ln>
        </p:spPr>
      </p:pic>
      <p:sp>
        <p:nvSpPr>
          <p:cNvPr id="24" name="Text Box 18453"/>
          <p:cNvSpPr txBox="1"/>
          <p:nvPr/>
        </p:nvSpPr>
        <p:spPr>
          <a:xfrm>
            <a:off x="10712480" y="5096547"/>
            <a:ext cx="1304925" cy="368300"/>
          </a:xfrm>
          <a:prstGeom prst="rect">
            <a:avLst/>
          </a:prstGeom>
          <a:noFill/>
          <a:ln w="9525">
            <a:noFill/>
          </a:ln>
        </p:spPr>
        <p:txBody>
          <a:bodyPr wrap="none" lIns="91440" tIns="45720" rIns="91440" bIns="45720" anchor="t"/>
          <a:lstStyle/>
          <a:p>
            <a:pPr defTabSz="0" hangingPunct="1">
              <a:lnSpc>
                <a:spcPct val="100000"/>
              </a:lnSpc>
              <a:buNone/>
              <a:tabLst>
                <a:tab pos="457200" algn="l"/>
                <a:tab pos="914400" algn="l"/>
              </a:tabLst>
            </a:pPr>
            <a:r>
              <a:rPr lang="el-GR" altLang="x-none" b="1" baseline="0" dirty="0">
                <a:latin typeface="Calibri" panose="020F0502020204030204" charset="0"/>
              </a:rPr>
              <a:t>Σπάτα 2018</a:t>
            </a:r>
          </a:p>
        </p:txBody>
      </p:sp>
      <p:grpSp>
        <p:nvGrpSpPr>
          <p:cNvPr id="25" name="Group 36873"/>
          <p:cNvGrpSpPr/>
          <p:nvPr/>
        </p:nvGrpSpPr>
        <p:grpSpPr>
          <a:xfrm>
            <a:off x="2903611" y="921680"/>
            <a:ext cx="4624944" cy="5106148"/>
            <a:chOff x="3618" y="829"/>
            <a:chExt cx="2492" cy="2585"/>
          </a:xfrm>
        </p:grpSpPr>
        <p:pic>
          <p:nvPicPr>
            <p:cNvPr id="26" name="Picture 36874"/>
            <p:cNvPicPr>
              <a:picLocks noChangeAspect="1"/>
            </p:cNvPicPr>
            <p:nvPr/>
          </p:nvPicPr>
          <p:blipFill>
            <a:blip r:embed="rId8"/>
            <a:srcRect l="25584" t="13516" r="31886" b="10712"/>
            <a:stretch>
              <a:fillRect/>
            </a:stretch>
          </p:blipFill>
          <p:spPr>
            <a:xfrm>
              <a:off x="3618" y="829"/>
              <a:ext cx="2492" cy="2585"/>
            </a:xfrm>
            <a:prstGeom prst="rect">
              <a:avLst/>
            </a:prstGeom>
            <a:noFill/>
            <a:ln w="12600">
              <a:noFill/>
            </a:ln>
          </p:spPr>
        </p:pic>
        <p:grpSp>
          <p:nvGrpSpPr>
            <p:cNvPr id="27" name="Group 36875"/>
            <p:cNvGrpSpPr/>
            <p:nvPr/>
          </p:nvGrpSpPr>
          <p:grpSpPr>
            <a:xfrm>
              <a:off x="4308" y="1533"/>
              <a:ext cx="502" cy="239"/>
              <a:chOff x="4308" y="1533"/>
              <a:chExt cx="502" cy="239"/>
            </a:xfrm>
          </p:grpSpPr>
          <p:sp>
            <p:nvSpPr>
              <p:cNvPr id="28" name="Freeform 36876"/>
              <p:cNvSpPr/>
              <p:nvPr/>
            </p:nvSpPr>
            <p:spPr>
              <a:xfrm>
                <a:off x="4435" y="1683"/>
                <a:ext cx="375" cy="89"/>
              </a:xfrm>
              <a:custGeom>
                <a:avLst/>
                <a:gdLst>
                  <a:gd name="G0" fmla="+- 334 0 0"/>
                  <a:gd name="G1" fmla="+- 669 0 0"/>
                  <a:gd name="G2" fmla="+- 144 0 0"/>
                  <a:gd name="G3" fmla="+- 290 0 0"/>
                  <a:gd name="G4" fmla="+- G3 0 G2"/>
                  <a:gd name="G5" fmla="+- G1 0 G0"/>
                  <a:gd name="G6" fmla="*/ G5 1 669"/>
                  <a:gd name="G7" fmla="*/ G4 1 290"/>
                  <a:gd name="G8" fmla="*/ 492 G5 1"/>
                  <a:gd name="G9" fmla="*/ G8 1 669"/>
                  <a:gd name="G10" fmla="*/ 0 G4 1"/>
                  <a:gd name="G11" fmla="*/ G10 1 290"/>
                  <a:gd name="G12" fmla="*/ 195 G5 1"/>
                  <a:gd name="G13" fmla="*/ G12 1 669"/>
                  <a:gd name="G14" fmla="*/ 78 G4 1"/>
                  <a:gd name="G15" fmla="*/ G14 1 290"/>
                  <a:gd name="G16" fmla="*/ 245 G5 1"/>
                  <a:gd name="G17" fmla="*/ G16 1 669"/>
                  <a:gd name="G18" fmla="*/ 148 G4 1"/>
                  <a:gd name="G19" fmla="*/ G18 1 290"/>
                  <a:gd name="G20" fmla="*/ 5 G5 1"/>
                  <a:gd name="G21" fmla="*/ G20 1 669"/>
                  <a:gd name="G22" fmla="*/ 261 G4 1"/>
                  <a:gd name="G23" fmla="*/ G22 1 290"/>
                  <a:gd name="G24" fmla="*/ 48 G5 1"/>
                  <a:gd name="G25" fmla="*/ G24 1 669"/>
                  <a:gd name="G26" fmla="*/ 272 G4 1"/>
                  <a:gd name="G27" fmla="*/ G26 1 290"/>
                  <a:gd name="G28" fmla="*/ 294 G5 1"/>
                  <a:gd name="G29" fmla="*/ G28 1 669"/>
                  <a:gd name="G30" fmla="*/ 154 G4 1"/>
                  <a:gd name="G31" fmla="*/ G30 1 290"/>
                  <a:gd name="G32" fmla="*/ 327 G5 1"/>
                  <a:gd name="G33" fmla="*/ G32 1 669"/>
                  <a:gd name="G34" fmla="*/ 155 G4 1"/>
                  <a:gd name="G35" fmla="*/ G34 1 290"/>
                  <a:gd name="G36" fmla="*/ 624 G5 1"/>
                  <a:gd name="G37" fmla="*/ G36 1 669"/>
                  <a:gd name="G38" fmla="*/ 0 G5 1"/>
                  <a:gd name="G39" fmla="*/ G38 1 669"/>
                  <a:gd name="G40" fmla="*/ 669 G5 1"/>
                  <a:gd name="G41" fmla="*/ G40 1 669"/>
                  <a:gd name="G42" fmla="*/ 290 G4 1"/>
                  <a:gd name="G43" fmla="*/ G42 1 290"/>
                  <a:gd name="G44" fmla="*/ G9 1 G6"/>
                  <a:gd name="G45" fmla="*/ G11 1 G7"/>
                  <a:gd name="G46" fmla="*/ G13 1 G6"/>
                  <a:gd name="G47" fmla="*/ G15 1 G7"/>
                  <a:gd name="G48" fmla="*/ G17 1 G6"/>
                  <a:gd name="G49" fmla="*/ G19 1 G7"/>
                  <a:gd name="G50" fmla="*/ G21 1 G6"/>
                  <a:gd name="G51" fmla="*/ G23 1 G7"/>
                  <a:gd name="G52" fmla="*/ G25 1 G6"/>
                  <a:gd name="G53" fmla="*/ G27 1 G7"/>
                  <a:gd name="G54" fmla="*/ G29 1 G6"/>
                  <a:gd name="G55" fmla="*/ G31 1 G7"/>
                  <a:gd name="G56" fmla="*/ G33 1 G6"/>
                  <a:gd name="G57" fmla="*/ G35 1 G7"/>
                  <a:gd name="G58" fmla="*/ G37 1 G6"/>
                  <a:gd name="G59" fmla="*/ G39 1 G6"/>
                  <a:gd name="G60" fmla="*/ G41 1 G6"/>
                  <a:gd name="G61" fmla="*/ G43 1 G7"/>
                </a:gdLst>
                <a:ahLst/>
                <a:cxnLst>
                  <a:cxn ang="0">
                    <a:pos x="G44" y="G45"/>
                  </a:cxn>
                  <a:cxn ang="0">
                    <a:pos x="G46" y="G47"/>
                  </a:cxn>
                  <a:cxn ang="0">
                    <a:pos x="G48" y="G49"/>
                  </a:cxn>
                  <a:cxn ang="0">
                    <a:pos x="G50" y="G51"/>
                  </a:cxn>
                  <a:cxn ang="0">
                    <a:pos x="G52" y="G53"/>
                  </a:cxn>
                  <a:cxn ang="0">
                    <a:pos x="G54" y="G55"/>
                  </a:cxn>
                  <a:cxn ang="0">
                    <a:pos x="G56" y="G57"/>
                  </a:cxn>
                  <a:cxn ang="0">
                    <a:pos x="G58" y="G47"/>
                  </a:cxn>
                  <a:cxn ang="0">
                    <a:pos x="G44" y="G45"/>
                  </a:cxn>
                </a:cxnLst>
                <a:rect l="G59" t="G45" r="G60" b="G61"/>
                <a:pathLst>
                  <a:path w="669" h="290">
                    <a:moveTo>
                      <a:pt x="492" y="0"/>
                    </a:moveTo>
                    <a:cubicBezTo>
                      <a:pt x="373" y="0"/>
                      <a:pt x="240" y="35"/>
                      <a:pt x="195" y="78"/>
                    </a:cubicBezTo>
                    <a:cubicBezTo>
                      <a:pt x="162" y="109"/>
                      <a:pt x="184" y="136"/>
                      <a:pt x="245" y="148"/>
                    </a:cubicBezTo>
                    <a:cubicBezTo>
                      <a:pt x="5" y="261"/>
                      <a:pt x="5" y="261"/>
                      <a:pt x="5" y="261"/>
                    </a:cubicBezTo>
                    <a:cubicBezTo>
                      <a:pt x="9" y="284"/>
                      <a:pt x="0" y="290"/>
                      <a:pt x="48" y="272"/>
                    </a:cubicBezTo>
                    <a:cubicBezTo>
                      <a:pt x="294" y="154"/>
                      <a:pt x="294" y="154"/>
                      <a:pt x="294" y="154"/>
                    </a:cubicBezTo>
                    <a:cubicBezTo>
                      <a:pt x="304" y="155"/>
                      <a:pt x="315" y="155"/>
                      <a:pt x="327" y="155"/>
                    </a:cubicBezTo>
                    <a:cubicBezTo>
                      <a:pt x="445" y="155"/>
                      <a:pt x="578" y="120"/>
                      <a:pt x="624" y="78"/>
                    </a:cubicBezTo>
                    <a:cubicBezTo>
                      <a:pt x="669" y="35"/>
                      <a:pt x="610" y="0"/>
                      <a:pt x="492" y="0"/>
                    </a:cubicBezTo>
                    <a:close/>
                  </a:path>
                </a:pathLst>
              </a:custGeom>
              <a:solidFill>
                <a:srgbClr val="000000">
                  <a:alpha val="5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29" name="Picture 36877"/>
              <p:cNvPicPr>
                <a:picLocks noChangeAspect="1"/>
              </p:cNvPicPr>
              <p:nvPr/>
            </p:nvPicPr>
            <p:blipFill>
              <a:blip r:embed="rId9"/>
              <a:srcRect b="16560"/>
              <a:stretch>
                <a:fillRect/>
              </a:stretch>
            </p:blipFill>
            <p:spPr>
              <a:xfrm>
                <a:off x="4308" y="1533"/>
                <a:ext cx="323" cy="237"/>
              </a:xfrm>
              <a:prstGeom prst="rect">
                <a:avLst/>
              </a:prstGeom>
              <a:noFill/>
              <a:ln w="12600">
                <a:noFill/>
              </a:ln>
            </p:spPr>
          </p:pic>
        </p:grpSp>
      </p:grpSp>
      <p:sp>
        <p:nvSpPr>
          <p:cNvPr id="30" name="Τίτλος 1"/>
          <p:cNvSpPr txBox="1">
            <a:spLocks/>
          </p:cNvSpPr>
          <p:nvPr/>
        </p:nvSpPr>
        <p:spPr>
          <a:xfrm>
            <a:off x="3301917" y="96306"/>
            <a:ext cx="5727476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buClrTx/>
              <a:buSzTx/>
              <a:buFontTx/>
            </a:pPr>
            <a:r>
              <a:rPr lang="el-GR" sz="3200" dirty="0">
                <a:latin typeface="+mn-lt"/>
              </a:rPr>
              <a:t>Τί έχει επιτευχθεί;</a:t>
            </a:r>
          </a:p>
        </p:txBody>
      </p:sp>
      <p:pic>
        <p:nvPicPr>
          <p:cNvPr id="31" name="Picture 2" descr="Η σημασία των στόχων στην καλή υγεία. - Nutri &amp; Soul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31"/>
            <a:ext cx="1260196" cy="861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8EA0A7A5-4621-CA49-6F4F-9E771E127A09}"/>
              </a:ext>
            </a:extLst>
          </p:cNvPr>
          <p:cNvSpPr/>
          <p:nvPr/>
        </p:nvSpPr>
        <p:spPr>
          <a:xfrm>
            <a:off x="1902396" y="6672703"/>
            <a:ext cx="6030938" cy="208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32" name="Picture 36877"/>
          <p:cNvPicPr>
            <a:picLocks noChangeAspect="1"/>
          </p:cNvPicPr>
          <p:nvPr/>
        </p:nvPicPr>
        <p:blipFill>
          <a:blip r:embed="rId9"/>
          <a:srcRect b="16560"/>
          <a:stretch>
            <a:fillRect/>
          </a:stretch>
        </p:blipFill>
        <p:spPr>
          <a:xfrm>
            <a:off x="4499005" y="2334895"/>
            <a:ext cx="599461" cy="468145"/>
          </a:xfrm>
          <a:prstGeom prst="rect">
            <a:avLst/>
          </a:prstGeom>
          <a:noFill/>
          <a:ln w="12600">
            <a:noFill/>
          </a:ln>
        </p:spPr>
      </p:pic>
      <p:pic>
        <p:nvPicPr>
          <p:cNvPr id="33" name="Picture 36877"/>
          <p:cNvPicPr>
            <a:picLocks noChangeAspect="1"/>
          </p:cNvPicPr>
          <p:nvPr/>
        </p:nvPicPr>
        <p:blipFill>
          <a:blip r:embed="rId9"/>
          <a:srcRect b="16560"/>
          <a:stretch>
            <a:fillRect/>
          </a:stretch>
        </p:blipFill>
        <p:spPr>
          <a:xfrm>
            <a:off x="4964868" y="3079759"/>
            <a:ext cx="599461" cy="468145"/>
          </a:xfrm>
          <a:prstGeom prst="rect">
            <a:avLst/>
          </a:prstGeom>
          <a:noFill/>
          <a:ln w="12600">
            <a:noFill/>
          </a:ln>
        </p:spPr>
      </p:pic>
      <p:pic>
        <p:nvPicPr>
          <p:cNvPr id="34" name="Picture 36877"/>
          <p:cNvPicPr>
            <a:picLocks noChangeAspect="1"/>
          </p:cNvPicPr>
          <p:nvPr/>
        </p:nvPicPr>
        <p:blipFill>
          <a:blip r:embed="rId9"/>
          <a:srcRect b="16560"/>
          <a:stretch>
            <a:fillRect/>
          </a:stretch>
        </p:blipFill>
        <p:spPr>
          <a:xfrm>
            <a:off x="4860692" y="1458039"/>
            <a:ext cx="599461" cy="468145"/>
          </a:xfrm>
          <a:prstGeom prst="rect">
            <a:avLst/>
          </a:prstGeom>
          <a:noFill/>
          <a:ln w="12600">
            <a:noFill/>
          </a:ln>
        </p:spPr>
      </p:pic>
      <p:pic>
        <p:nvPicPr>
          <p:cNvPr id="35" name="Picture 36877"/>
          <p:cNvPicPr>
            <a:picLocks noChangeAspect="1"/>
          </p:cNvPicPr>
          <p:nvPr/>
        </p:nvPicPr>
        <p:blipFill>
          <a:blip r:embed="rId9"/>
          <a:srcRect b="16560"/>
          <a:stretch>
            <a:fillRect/>
          </a:stretch>
        </p:blipFill>
        <p:spPr>
          <a:xfrm>
            <a:off x="5514101" y="1017664"/>
            <a:ext cx="599461" cy="468145"/>
          </a:xfrm>
          <a:prstGeom prst="rect">
            <a:avLst/>
          </a:prstGeom>
          <a:noFill/>
          <a:ln w="12600">
            <a:noFill/>
          </a:ln>
        </p:spPr>
      </p:pic>
    </p:spTree>
    <p:extLst>
      <p:ext uri="{BB962C8B-B14F-4D97-AF65-F5344CB8AC3E}">
        <p14:creationId xmlns:p14="http://schemas.microsoft.com/office/powerpoint/2010/main" val="1492091911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755636" y="-311898"/>
            <a:ext cx="3510546" cy="1325563"/>
          </a:xfrm>
        </p:spPr>
        <p:txBody>
          <a:bodyPr>
            <a:normAutofit/>
          </a:bodyPr>
          <a:lstStyle/>
          <a:p>
            <a:r>
              <a:rPr lang="el-GR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Τί έχει επιτευχθεί;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155076" y="1034322"/>
            <a:ext cx="5181600" cy="457637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b="1" dirty="0">
                <a:cs typeface="Arial" panose="020B0604020202020204" pitchFamily="34" charset="0"/>
              </a:rPr>
              <a:t>Σύγχρονες εμπορικές</a:t>
            </a:r>
            <a:r>
              <a:rPr lang="en-US" sz="2000" b="1" dirty="0">
                <a:cs typeface="Arial" panose="020B0604020202020204" pitchFamily="34" charset="0"/>
              </a:rPr>
              <a:t>: </a:t>
            </a:r>
            <a:endParaRPr lang="el-GR" sz="2000" b="1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dirty="0">
                <a:cs typeface="Arial" panose="020B0604020202020204" pitchFamily="34" charset="0"/>
              </a:rPr>
              <a:t> </a:t>
            </a:r>
            <a:endParaRPr lang="el-GR" sz="2400" dirty="0"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err="1">
                <a:cs typeface="Arial" panose="020B0604020202020204" pitchFamily="34" charset="0"/>
              </a:rPr>
              <a:t>Zhana</a:t>
            </a:r>
            <a:endParaRPr lang="el-GR" sz="2400" dirty="0"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cs typeface="Arial" panose="020B0604020202020204" pitchFamily="34" charset="0"/>
              </a:rPr>
              <a:t>Fortuna</a:t>
            </a:r>
            <a:endParaRPr lang="el-GR" sz="2400" dirty="0"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Lexy</a:t>
            </a:r>
            <a:endParaRPr lang="en-US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Guzel</a:t>
            </a:r>
            <a:r>
              <a:rPr lang="en-US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endParaRPr lang="el-GR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  <a:p>
            <a:endParaRPr lang="el-GR" sz="2000" dirty="0">
              <a:cs typeface="Arial" panose="020B0604020202020204" pitchFamily="34" charset="0"/>
            </a:endParaRPr>
          </a:p>
          <a:p>
            <a:endParaRPr lang="el-G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l-G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Text Box 24"/>
          <p:cNvSpPr txBox="1"/>
          <p:nvPr/>
        </p:nvSpPr>
        <p:spPr>
          <a:xfrm>
            <a:off x="3189705" y="3670391"/>
            <a:ext cx="8847219" cy="378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U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   		</a:t>
            </a:r>
            <a:r>
              <a:rPr lang="el-GR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</a:t>
            </a:r>
            <a:r>
              <a:rPr lang="en-U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                                         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988162" y="4284133"/>
            <a:ext cx="3157671" cy="865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</a:t>
            </a:r>
          </a:p>
          <a:p>
            <a:r>
              <a:rPr lang="el-GR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</a:t>
            </a:r>
          </a:p>
          <a:p>
            <a:r>
              <a:rPr lang="el-GR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</a:t>
            </a:r>
          </a:p>
        </p:txBody>
      </p:sp>
      <p:pic>
        <p:nvPicPr>
          <p:cNvPr id="14" name="Picture 2" descr="Η σημασία των στόχων στην καλή υγεία. - Nutri &amp; Sou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31"/>
            <a:ext cx="1260196" cy="861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Θέση περιεχομένου 1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854" y="1104397"/>
            <a:ext cx="9361456" cy="5313793"/>
          </a:xfrm>
        </p:spPr>
      </p:pic>
      <p:sp>
        <p:nvSpPr>
          <p:cNvPr id="4" name="TextBox 3"/>
          <p:cNvSpPr txBox="1"/>
          <p:nvPr/>
        </p:nvSpPr>
        <p:spPr>
          <a:xfrm>
            <a:off x="8616392" y="1358662"/>
            <a:ext cx="3041345" cy="378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b="1" dirty="0">
                <a:latin typeface="+mn-lt"/>
              </a:rPr>
              <a:t>Ναρθάκι Φαρσάλων 2023</a:t>
            </a:r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5D91A502-BBC2-A636-019D-D3647AF7A952}"/>
              </a:ext>
            </a:extLst>
          </p:cNvPr>
          <p:cNvSpPr/>
          <p:nvPr/>
        </p:nvSpPr>
        <p:spPr>
          <a:xfrm>
            <a:off x="2990517" y="6672536"/>
            <a:ext cx="6030938" cy="208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grpSp>
        <p:nvGrpSpPr>
          <p:cNvPr id="5" name="Group 17414">
            <a:extLst>
              <a:ext uri="{FF2B5EF4-FFF2-40B4-BE49-F238E27FC236}">
                <a16:creationId xmlns:a16="http://schemas.microsoft.com/office/drawing/2014/main" id="{CCC264E2-C3AD-B354-BA71-5792A19FED73}"/>
              </a:ext>
            </a:extLst>
          </p:cNvPr>
          <p:cNvGrpSpPr/>
          <p:nvPr/>
        </p:nvGrpSpPr>
        <p:grpSpPr>
          <a:xfrm>
            <a:off x="9780005" y="151582"/>
            <a:ext cx="2298700" cy="595312"/>
            <a:chOff x="5235" y="37"/>
            <a:chExt cx="1448" cy="375"/>
          </a:xfrm>
        </p:grpSpPr>
        <p:pic>
          <p:nvPicPr>
            <p:cNvPr id="7" name="Picture 17415">
              <a:extLst>
                <a:ext uri="{FF2B5EF4-FFF2-40B4-BE49-F238E27FC236}">
                  <a16:creationId xmlns:a16="http://schemas.microsoft.com/office/drawing/2014/main" id="{644846E4-6129-B02F-6B49-D012684B05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24" y="37"/>
              <a:ext cx="270" cy="241"/>
            </a:xfrm>
            <a:prstGeom prst="rect">
              <a:avLst/>
            </a:prstGeom>
            <a:noFill/>
            <a:ln w="12600">
              <a:noFill/>
            </a:ln>
          </p:spPr>
        </p:pic>
        <p:sp>
          <p:nvSpPr>
            <p:cNvPr id="8" name="Text Box 17416">
              <a:extLst>
                <a:ext uri="{FF2B5EF4-FFF2-40B4-BE49-F238E27FC236}">
                  <a16:creationId xmlns:a16="http://schemas.microsoft.com/office/drawing/2014/main" id="{AF24B0C5-04DC-1950-663B-EFF95A14C1EA}"/>
                </a:ext>
              </a:extLst>
            </p:cNvPr>
            <p:cNvSpPr txBox="1"/>
            <p:nvPr/>
          </p:nvSpPr>
          <p:spPr>
            <a:xfrm>
              <a:off x="5235" y="239"/>
              <a:ext cx="1448" cy="17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91440" tIns="45720" rIns="91440" bIns="45720" anchor="t"/>
            <a:lstStyle/>
            <a:p>
              <a:pPr defTabSz="0" hangingPunct="1">
                <a:lnSpc>
                  <a:spcPct val="100000"/>
                </a:lnSpc>
                <a:buNone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</a:tabLst>
              </a:pPr>
              <a:r>
                <a:rPr lang="el-GR" altLang="x-none" sz="1200" baseline="0" dirty="0" err="1">
                  <a:latin typeface="Calibri" panose="020F0502020204030204" charset="0"/>
                </a:rPr>
                <a:t>Γεωπονικό Πανεπιστήμιο Αθηνών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60840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9457"/>
          <p:cNvSpPr txBox="1">
            <a:spLocks noGrp="1"/>
          </p:cNvSpPr>
          <p:nvPr>
            <p:ph type="title"/>
          </p:nvPr>
        </p:nvSpPr>
        <p:spPr>
          <a:xfrm>
            <a:off x="1645822" y="139171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wrap="none" lIns="91440" tIns="45720" rIns="91440" bIns="45720" anchor="t">
            <a:normAutofit/>
          </a:bodyPr>
          <a:lstStyle/>
          <a:p>
            <a:pPr algn="ctr" defTabSz="0" hangingPunct="1">
              <a:lnSpc>
                <a:spcPct val="100000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</a:pPr>
            <a:r>
              <a:rPr lang="en-US" altLang="x-none" sz="2000" b="1" baseline="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l-GR" altLang="x-none" sz="2000" b="1" baseline="0" dirty="0">
                <a:latin typeface="Calibri "/>
                <a:cs typeface="Calibri Light" panose="020F0302020204030204" pitchFamily="34" charset="0"/>
              </a:rPr>
              <a:t>Το</a:t>
            </a:r>
            <a:r>
              <a:rPr lang="el-GR" altLang="x-none" sz="2000" b="1" dirty="0">
                <a:latin typeface="Calibri "/>
                <a:cs typeface="Calibri Light" panose="020F0302020204030204" pitchFamily="34" charset="0"/>
              </a:rPr>
              <a:t> μέλλον: </a:t>
            </a:r>
            <a:r>
              <a:rPr lang="el-GR" altLang="x-none" sz="2000" b="1" baseline="0" dirty="0">
                <a:latin typeface="Calibri "/>
                <a:cs typeface="Calibri Light" panose="020F0302020204030204" pitchFamily="34" charset="0"/>
              </a:rPr>
              <a:t>Ποικιλίες </a:t>
            </a:r>
            <a:r>
              <a:rPr lang="el-GR" altLang="x-none" sz="2000" b="1" dirty="0">
                <a:latin typeface="Calibri "/>
                <a:cs typeface="Calibri Light" panose="020F0302020204030204" pitchFamily="34" charset="0"/>
              </a:rPr>
              <a:t>Αξιολογημένες και </a:t>
            </a:r>
            <a:r>
              <a:rPr lang="el-GR" altLang="x-none" sz="2000" b="1" baseline="0" dirty="0">
                <a:latin typeface="Calibri "/>
                <a:cs typeface="Calibri Light" panose="020F0302020204030204" pitchFamily="34" charset="0"/>
              </a:rPr>
              <a:t>Επιλεγμένες </a:t>
            </a:r>
            <a:r>
              <a:rPr lang="el-GR" altLang="x-none" sz="2000" b="1" dirty="0">
                <a:latin typeface="Calibri "/>
                <a:cs typeface="Calibri Light" panose="020F0302020204030204" pitchFamily="34" charset="0"/>
              </a:rPr>
              <a:t>σε</a:t>
            </a:r>
            <a:r>
              <a:rPr lang="el-GR" altLang="x-none" sz="2000" b="1" baseline="0" dirty="0">
                <a:latin typeface="Calibri "/>
                <a:cs typeface="Calibri Light" panose="020F0302020204030204" pitchFamily="34" charset="0"/>
              </a:rPr>
              <a:t> Ελληνικές Συνθήκες </a:t>
            </a:r>
            <a:endParaRPr lang="en-US" altLang="x-none" sz="2000" b="1" baseline="0" dirty="0" err="1">
              <a:latin typeface="Calibri "/>
              <a:cs typeface="Calibri Light" panose="020F0302020204030204" pitchFamily="34" charset="0"/>
            </a:endParaRPr>
          </a:p>
        </p:txBody>
      </p:sp>
      <p:sp>
        <p:nvSpPr>
          <p:cNvPr id="5" name="Text Box 49155"/>
          <p:cNvSpPr txBox="1">
            <a:spLocks noGrp="1"/>
          </p:cNvSpPr>
          <p:nvPr>
            <p:ph idx="1"/>
          </p:nvPr>
        </p:nvSpPr>
        <p:spPr>
          <a:xfrm>
            <a:off x="210902" y="818594"/>
            <a:ext cx="11566799" cy="1409549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45720" rIns="0" bIns="0" anchor="b">
            <a:normAutofit/>
          </a:bodyPr>
          <a:lstStyle/>
          <a:p>
            <a:pPr marL="1905" indent="0" defTabSz="0">
              <a:lnSpc>
                <a:spcPct val="100000"/>
              </a:lnSpc>
              <a:buClr>
                <a:srgbClr val="000000"/>
              </a:buClr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</a:pPr>
            <a:r>
              <a:rPr lang="el-GR" altLang="x-none" sz="1800" baseline="0" dirty="0">
                <a:cs typeface="Arial" panose="020B0604020202020204" pitchFamily="34" charset="0"/>
              </a:rPr>
              <a:t>Συνεργασία της ΑΖ με Πανεπιστήμια και Εταιρείες Σποροπαραγωγής του εξωτερικού σε 5 περιοχές του </a:t>
            </a:r>
            <a:r>
              <a:rPr lang="el-GR" altLang="x-none" sz="1800" dirty="0">
                <a:cs typeface="Arial" panose="020B0604020202020204" pitchFamily="34" charset="0"/>
              </a:rPr>
              <a:t>κόσμου</a:t>
            </a:r>
            <a:r>
              <a:rPr lang="el-GR" altLang="x-none" sz="1800" baseline="0" dirty="0">
                <a:cs typeface="Arial" panose="020B0604020202020204" pitchFamily="34" charset="0"/>
              </a:rPr>
              <a:t> για την αξιολόγηση και ανάπτυξη ποικιλιών στις</a:t>
            </a:r>
            <a:r>
              <a:rPr lang="el-GR" altLang="x-none" sz="1800" dirty="0">
                <a:cs typeface="Arial" panose="020B0604020202020204" pitchFamily="34" charset="0"/>
              </a:rPr>
              <a:t> </a:t>
            </a:r>
            <a:r>
              <a:rPr lang="el-GR" altLang="x-none" sz="1800" baseline="0" dirty="0">
                <a:cs typeface="Arial" panose="020B0604020202020204" pitchFamily="34" charset="0"/>
              </a:rPr>
              <a:t>συνθήκες κάθε περιοχής – </a:t>
            </a:r>
            <a:r>
              <a:rPr lang="en-US" altLang="x-none" sz="1800" dirty="0">
                <a:cs typeface="Arial" panose="020B0604020202020204" pitchFamily="34" charset="0"/>
              </a:rPr>
              <a:t>HORIZON</a:t>
            </a:r>
            <a:r>
              <a:rPr lang="el-GR" altLang="x-none" sz="1800" dirty="0">
                <a:cs typeface="Arial" panose="020B0604020202020204" pitchFamily="34" charset="0"/>
              </a:rPr>
              <a:t>.</a:t>
            </a:r>
            <a:br>
              <a:rPr lang="el-GR" altLang="x-none" sz="1800" baseline="0" dirty="0">
                <a:cs typeface="Arial" panose="020B0604020202020204" pitchFamily="34" charset="0"/>
              </a:rPr>
            </a:br>
            <a:r>
              <a:rPr lang="el-GR" altLang="x-none" sz="1800" baseline="0" dirty="0">
                <a:cs typeface="Arial" panose="020B0604020202020204" pitchFamily="34" charset="0"/>
              </a:rPr>
              <a:t>                                              </a:t>
            </a:r>
            <a:br>
              <a:rPr lang="en-US" altLang="x-none" sz="1800" baseline="0" dirty="0" err="1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x-none" sz="1800" dirty="0" err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reeform 39937">
            <a:extLst>
              <a:ext uri="{FF2B5EF4-FFF2-40B4-BE49-F238E27FC236}">
                <a16:creationId xmlns:a16="http://schemas.microsoft.com/office/drawing/2014/main" id="{C2A3080F-A2BE-943F-BC4F-0EF55159831E}"/>
              </a:ext>
            </a:extLst>
          </p:cNvPr>
          <p:cNvSpPr/>
          <p:nvPr/>
        </p:nvSpPr>
        <p:spPr>
          <a:xfrm>
            <a:off x="3175" y="638566"/>
            <a:ext cx="12179300" cy="50475"/>
          </a:xfrm>
          <a:custGeom>
            <a:avLst/>
            <a:gdLst/>
            <a:ahLst/>
            <a:cxnLst/>
            <a:rect l="0" t="0" r="0" b="0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gradFill rotWithShape="0">
            <a:gsLst>
              <a:gs pos="0">
                <a:srgbClr val="2E75B6"/>
              </a:gs>
              <a:gs pos="100000">
                <a:srgbClr val="00B050"/>
              </a:gs>
            </a:gsLst>
            <a:lin ang="13500000" scaled="1"/>
            <a:tileRect/>
          </a:gradFill>
          <a:ln w="9525"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7" name="Picture 2" descr="Η σημασία των στόχων στην καλή υγεία. - Nutri &amp; Sou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5" y="8469"/>
            <a:ext cx="1447965" cy="990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9152"/>
          <p:cNvPicPr>
            <a:picLocks noChangeAspect="1"/>
          </p:cNvPicPr>
          <p:nvPr/>
        </p:nvPicPr>
        <p:blipFill>
          <a:blip r:embed="rId4"/>
          <a:srcRect l="21780" t="22011" r="11618" b="8359"/>
          <a:stretch>
            <a:fillRect/>
          </a:stretch>
        </p:blipFill>
        <p:spPr>
          <a:xfrm>
            <a:off x="8526378" y="2094831"/>
            <a:ext cx="2924718" cy="3506792"/>
          </a:xfrm>
          <a:prstGeom prst="rect">
            <a:avLst/>
          </a:prstGeom>
          <a:noFill/>
          <a:ln w="12600">
            <a:noFill/>
          </a:ln>
        </p:spPr>
      </p:pic>
      <p:pic>
        <p:nvPicPr>
          <p:cNvPr id="13" name="Εικόνα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902" y="2094831"/>
            <a:ext cx="6339306" cy="3771748"/>
          </a:xfrm>
          <a:prstGeom prst="rect">
            <a:avLst/>
          </a:prstGeom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CBF1B3D0-12BB-DB28-DE22-05DF79653222}"/>
              </a:ext>
            </a:extLst>
          </p:cNvPr>
          <p:cNvSpPr/>
          <p:nvPr/>
        </p:nvSpPr>
        <p:spPr>
          <a:xfrm>
            <a:off x="2978832" y="6633005"/>
            <a:ext cx="6030938" cy="208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Ορθογώνιο 5"/>
          <p:cNvSpPr/>
          <p:nvPr/>
        </p:nvSpPr>
        <p:spPr>
          <a:xfrm>
            <a:off x="1663745" y="2053159"/>
            <a:ext cx="3106107" cy="3499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 dirty="0">
                <a:latin typeface="+mn-lt"/>
              </a:rPr>
              <a:t>Αγρόκτημα ΓΠΑ – Σπάτα 2018 </a:t>
            </a:r>
          </a:p>
        </p:txBody>
      </p:sp>
    </p:spTree>
    <p:extLst>
      <p:ext uri="{BB962C8B-B14F-4D97-AF65-F5344CB8AC3E}">
        <p14:creationId xmlns:p14="http://schemas.microsoft.com/office/powerpoint/2010/main" val="31246154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84"/>
            <a:ext cx="12192000" cy="71645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0069" y="3579106"/>
            <a:ext cx="12396981" cy="550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FF00"/>
                </a:solidFill>
                <a:latin typeface="+mn-lt"/>
              </a:rPr>
              <a:t>                                                      20                                                             30                                         62                          45                                          59 A                                 </a:t>
            </a:r>
            <a:endParaRPr lang="el-GR" sz="1600" b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525246" y="365125"/>
            <a:ext cx="2478564" cy="378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b="1" dirty="0">
                <a:solidFill>
                  <a:schemeClr val="tx1"/>
                </a:solidFill>
              </a:rPr>
              <a:t>Αλμυρός</a:t>
            </a:r>
            <a:r>
              <a:rPr lang="en-US" sz="2000" b="1" dirty="0">
                <a:solidFill>
                  <a:schemeClr val="tx1"/>
                </a:solidFill>
              </a:rPr>
              <a:t> 14/1/2023</a:t>
            </a:r>
            <a:endParaRPr lang="el-GR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7146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30039" y="-149450"/>
            <a:ext cx="10972800" cy="1143000"/>
          </a:xfrm>
        </p:spPr>
        <p:txBody>
          <a:bodyPr>
            <a:noAutofit/>
          </a:bodyPr>
          <a:lstStyle/>
          <a:p>
            <a:pPr algn="l"/>
            <a:r>
              <a:rPr lang="en-US" sz="2000" b="1" dirty="0"/>
              <a:t> 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G13-04</a:t>
            </a:r>
            <a:r>
              <a:rPr lang="el-GR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30: </a:t>
            </a:r>
            <a:r>
              <a:rPr lang="el-GR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Διαδικασία Αξιολόγησης</a:t>
            </a:r>
            <a:br>
              <a:rPr lang="el-GR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l-GR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Ινστιτούτο Ελέγχου Ποικιλιών - ΥΠΑΑΤ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</a:t>
            </a:r>
            <a:endParaRPr lang="el-GR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261" y="684718"/>
            <a:ext cx="10216384" cy="61465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26098" y="1105233"/>
            <a:ext cx="5261115" cy="54292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l-GR" dirty="0"/>
          </a:p>
        </p:txBody>
      </p:sp>
      <p:sp>
        <p:nvSpPr>
          <p:cNvPr id="7" name="Rectangle 22"/>
          <p:cNvSpPr/>
          <p:nvPr/>
        </p:nvSpPr>
        <p:spPr>
          <a:xfrm>
            <a:off x="20260" y="711413"/>
            <a:ext cx="12178665" cy="76200"/>
          </a:xfrm>
          <a:prstGeom prst="rect">
            <a:avLst/>
          </a:prstGeom>
          <a:gradFill>
            <a:gsLst>
              <a:gs pos="40000">
                <a:srgbClr val="00B050"/>
              </a:gs>
              <a:gs pos="89000">
                <a:schemeClr val="accent1">
                  <a:lumMod val="75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6097" y="4047091"/>
            <a:ext cx="4437735" cy="2799967"/>
          </a:xfrm>
          <a:prstGeom prst="rect">
            <a:avLst/>
          </a:prstGeom>
        </p:spPr>
      </p:pic>
      <p:pic>
        <p:nvPicPr>
          <p:cNvPr id="11" name="Εικόνα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1784" y="0"/>
            <a:ext cx="6198457" cy="4239125"/>
          </a:xfrm>
          <a:prstGeom prst="rect">
            <a:avLst/>
          </a:prstGeom>
        </p:spPr>
      </p:pic>
      <p:sp>
        <p:nvSpPr>
          <p:cNvPr id="13" name="Αστέρι 5 ακτινών 12"/>
          <p:cNvSpPr/>
          <p:nvPr/>
        </p:nvSpPr>
        <p:spPr>
          <a:xfrm>
            <a:off x="8706406" y="5792308"/>
            <a:ext cx="285750" cy="285750"/>
          </a:xfrm>
          <a:prstGeom prst="star5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4" name="TextBox 13"/>
          <p:cNvSpPr txBox="1"/>
          <p:nvPr/>
        </p:nvSpPr>
        <p:spPr>
          <a:xfrm flipH="1">
            <a:off x="9167328" y="5792308"/>
            <a:ext cx="582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30</a:t>
            </a:r>
            <a:endParaRPr lang="el-GR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097938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7"/>
      </a:accent6>
      <a:hlink>
        <a:srgbClr val="CCCCFF"/>
      </a:hlink>
      <a:folHlink>
        <a:srgbClr val="B2B2B2"/>
      </a:folHlink>
    </a:clrScheme>
    <a:fontScheme name="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7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FF"/>
        </a:lt1>
        <a:dk2>
          <a:srgbClr val="FFFF00"/>
        </a:dk2>
        <a:lt2>
          <a:srgbClr val="0000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CDCDC"/>
        </a:accent4>
        <a:accent5>
          <a:srgbClr val="FFCAAA"/>
        </a:accent5>
        <a:accent6>
          <a:srgbClr val="00E5E5"/>
        </a:accent6>
        <a:hlink>
          <a:srgbClr val="FF000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2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27272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9"/>
        </a:accent5>
        <a:accent6>
          <a:srgbClr val="0000E5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BE5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9E5B7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7"/>
      </a:accent6>
      <a:hlink>
        <a:srgbClr val="CCCCFF"/>
      </a:hlink>
      <a:folHlink>
        <a:srgbClr val="B2B2B2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3816</TotalTime>
  <Words>343</Words>
  <Application>Microsoft Office PowerPoint</Application>
  <PresentationFormat>Ευρεία οθόνη</PresentationFormat>
  <Paragraphs>73</Paragraphs>
  <Slides>11</Slides>
  <Notes>5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8</vt:i4>
      </vt:variant>
      <vt:variant>
        <vt:lpstr>Θέμα</vt:lpstr>
      </vt:variant>
      <vt:variant>
        <vt:i4>3</vt:i4>
      </vt:variant>
      <vt:variant>
        <vt:lpstr>Τίτλοι διαφανειών</vt:lpstr>
      </vt:variant>
      <vt:variant>
        <vt:i4>11</vt:i4>
      </vt:variant>
    </vt:vector>
  </HeadingPairs>
  <TitlesOfParts>
    <vt:vector size="22" baseType="lpstr">
      <vt:lpstr>Arial</vt:lpstr>
      <vt:lpstr>Calibri</vt:lpstr>
      <vt:lpstr>Calibri </vt:lpstr>
      <vt:lpstr>Calibri Light</vt:lpstr>
      <vt:lpstr>Constantia</vt:lpstr>
      <vt:lpstr>Segoe UI</vt:lpstr>
      <vt:lpstr>Times New Roman</vt:lpstr>
      <vt:lpstr>Wingdings</vt:lpstr>
      <vt:lpstr>Θέμα του Office</vt:lpstr>
      <vt:lpstr/>
      <vt:lpstr>1_Office Theme</vt:lpstr>
      <vt:lpstr> “12+ χρόνια  συνεργασίας του Γεωπονικού Πανεπιστημίου Αθηνών με την Αθηναϊκή Ζυθοποιία Α.Ε. - AGROTICA 2024   .” “Αξιολόγηση ποικιλιών βυνοποιήσιμου κριθαριού της  Αθηναϊκής Ζυθοποιίας ως προς τα αγρονομικά και ποιοτικά τους χαρακτηριστικά τους”.  </vt:lpstr>
      <vt:lpstr>Παρουσίαση του PowerPoint</vt:lpstr>
      <vt:lpstr>Βασικές Προκλήσεις </vt:lpstr>
      <vt:lpstr>Παρουσίαση του PowerPoint</vt:lpstr>
      <vt:lpstr>Παρουσίαση του PowerPoint</vt:lpstr>
      <vt:lpstr>Τί έχει επιτευχθεί;</vt:lpstr>
      <vt:lpstr> Το μέλλον: Ποικιλίες Αξιολογημένες και Επιλεγμένες σε Ελληνικές Συνθήκες </vt:lpstr>
      <vt:lpstr>Παρουσίαση του PowerPoint</vt:lpstr>
      <vt:lpstr> G13-04-30: Διαδικασία Αξιολόγησης  Ινστιτούτο Ελέγχου Ποικιλιών - ΥΠΑΑΤ                          </vt:lpstr>
      <vt:lpstr>Εργαστήριο Γεωργίας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Μαριάννα Δουλφή</dc:creator>
  <cp:lastModifiedBy>Rania Hindiridou</cp:lastModifiedBy>
  <cp:revision>293</cp:revision>
  <dcterms:created xsi:type="dcterms:W3CDTF">2022-09-16T20:54:00Z</dcterms:created>
  <dcterms:modified xsi:type="dcterms:W3CDTF">2024-02-06T11:58:35Z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1033-10.2.0.7636</vt:lpwstr>
  </property>
</Properties>
</file>