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Lst>
  <p:notesMasterIdLst>
    <p:notesMasterId r:id="rId18"/>
  </p:notesMasterIdLst>
  <p:handoutMasterIdLst>
    <p:handoutMasterId r:id="rId19"/>
  </p:handoutMasterIdLst>
  <p:sldIdLst>
    <p:sldId id="350" r:id="rId2"/>
    <p:sldId id="365" r:id="rId3"/>
    <p:sldId id="367" r:id="rId4"/>
    <p:sldId id="351" r:id="rId5"/>
    <p:sldId id="353" r:id="rId6"/>
    <p:sldId id="354" r:id="rId7"/>
    <p:sldId id="355" r:id="rId8"/>
    <p:sldId id="358" r:id="rId9"/>
    <p:sldId id="359" r:id="rId10"/>
    <p:sldId id="361" r:id="rId11"/>
    <p:sldId id="258" r:id="rId12"/>
    <p:sldId id="363" r:id="rId13"/>
    <p:sldId id="276" r:id="rId14"/>
    <p:sldId id="278" r:id="rId15"/>
    <p:sldId id="280" r:id="rId16"/>
    <p:sldId id="364" r:id="rId17"/>
  </p:sldIdLst>
  <p:sldSz cx="9144000" cy="6858000" type="screen4x3"/>
  <p:notesSz cx="6858000" cy="9144000"/>
  <p:defaultTextStyle>
    <a:defPPr>
      <a:defRPr lang="el-GR"/>
    </a:defPPr>
    <a:lvl1pPr algn="l" rtl="0" eaLnBrk="0" fontAlgn="base" hangingPunct="0">
      <a:spcBef>
        <a:spcPct val="0"/>
      </a:spcBef>
      <a:spcAft>
        <a:spcPct val="0"/>
      </a:spcAft>
      <a:defRPr sz="3200" b="1" kern="1200">
        <a:solidFill>
          <a:srgbClr val="3219E7"/>
        </a:solidFill>
        <a:latin typeface="Arial" panose="020B0604020202020204" pitchFamily="34" charset="0"/>
        <a:ea typeface="+mn-ea"/>
        <a:cs typeface="+mn-cs"/>
      </a:defRPr>
    </a:lvl1pPr>
    <a:lvl2pPr marL="457200" algn="l" rtl="0" eaLnBrk="0" fontAlgn="base" hangingPunct="0">
      <a:spcBef>
        <a:spcPct val="0"/>
      </a:spcBef>
      <a:spcAft>
        <a:spcPct val="0"/>
      </a:spcAft>
      <a:defRPr sz="3200" b="1" kern="1200">
        <a:solidFill>
          <a:srgbClr val="3219E7"/>
        </a:solidFill>
        <a:latin typeface="Arial" panose="020B0604020202020204" pitchFamily="34" charset="0"/>
        <a:ea typeface="+mn-ea"/>
        <a:cs typeface="+mn-cs"/>
      </a:defRPr>
    </a:lvl2pPr>
    <a:lvl3pPr marL="914400" algn="l" rtl="0" eaLnBrk="0" fontAlgn="base" hangingPunct="0">
      <a:spcBef>
        <a:spcPct val="0"/>
      </a:spcBef>
      <a:spcAft>
        <a:spcPct val="0"/>
      </a:spcAft>
      <a:defRPr sz="3200" b="1" kern="1200">
        <a:solidFill>
          <a:srgbClr val="3219E7"/>
        </a:solidFill>
        <a:latin typeface="Arial" panose="020B0604020202020204" pitchFamily="34" charset="0"/>
        <a:ea typeface="+mn-ea"/>
        <a:cs typeface="+mn-cs"/>
      </a:defRPr>
    </a:lvl3pPr>
    <a:lvl4pPr marL="1371600" algn="l" rtl="0" eaLnBrk="0" fontAlgn="base" hangingPunct="0">
      <a:spcBef>
        <a:spcPct val="0"/>
      </a:spcBef>
      <a:spcAft>
        <a:spcPct val="0"/>
      </a:spcAft>
      <a:defRPr sz="3200" b="1" kern="1200">
        <a:solidFill>
          <a:srgbClr val="3219E7"/>
        </a:solidFill>
        <a:latin typeface="Arial" panose="020B0604020202020204" pitchFamily="34" charset="0"/>
        <a:ea typeface="+mn-ea"/>
        <a:cs typeface="+mn-cs"/>
      </a:defRPr>
    </a:lvl4pPr>
    <a:lvl5pPr marL="1828800" algn="l" rtl="0" eaLnBrk="0" fontAlgn="base" hangingPunct="0">
      <a:spcBef>
        <a:spcPct val="0"/>
      </a:spcBef>
      <a:spcAft>
        <a:spcPct val="0"/>
      </a:spcAft>
      <a:defRPr sz="3200" b="1" kern="1200">
        <a:solidFill>
          <a:srgbClr val="3219E7"/>
        </a:solidFill>
        <a:latin typeface="Arial" panose="020B0604020202020204" pitchFamily="34" charset="0"/>
        <a:ea typeface="+mn-ea"/>
        <a:cs typeface="+mn-cs"/>
      </a:defRPr>
    </a:lvl5pPr>
    <a:lvl6pPr marL="2286000" algn="l" defTabSz="914400" rtl="0" eaLnBrk="1" latinLnBrk="0" hangingPunct="1">
      <a:defRPr sz="3200" b="1" kern="1200">
        <a:solidFill>
          <a:srgbClr val="3219E7"/>
        </a:solidFill>
        <a:latin typeface="Arial" panose="020B0604020202020204" pitchFamily="34" charset="0"/>
        <a:ea typeface="+mn-ea"/>
        <a:cs typeface="+mn-cs"/>
      </a:defRPr>
    </a:lvl6pPr>
    <a:lvl7pPr marL="2743200" algn="l" defTabSz="914400" rtl="0" eaLnBrk="1" latinLnBrk="0" hangingPunct="1">
      <a:defRPr sz="3200" b="1" kern="1200">
        <a:solidFill>
          <a:srgbClr val="3219E7"/>
        </a:solidFill>
        <a:latin typeface="Arial" panose="020B0604020202020204" pitchFamily="34" charset="0"/>
        <a:ea typeface="+mn-ea"/>
        <a:cs typeface="+mn-cs"/>
      </a:defRPr>
    </a:lvl7pPr>
    <a:lvl8pPr marL="3200400" algn="l" defTabSz="914400" rtl="0" eaLnBrk="1" latinLnBrk="0" hangingPunct="1">
      <a:defRPr sz="3200" b="1" kern="1200">
        <a:solidFill>
          <a:srgbClr val="3219E7"/>
        </a:solidFill>
        <a:latin typeface="Arial" panose="020B0604020202020204" pitchFamily="34" charset="0"/>
        <a:ea typeface="+mn-ea"/>
        <a:cs typeface="+mn-cs"/>
      </a:defRPr>
    </a:lvl8pPr>
    <a:lvl9pPr marL="3657600" algn="l" defTabSz="914400" rtl="0" eaLnBrk="1" latinLnBrk="0" hangingPunct="1">
      <a:defRPr sz="3200" b="1" kern="1200">
        <a:solidFill>
          <a:srgbClr val="3219E7"/>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669900"/>
    <a:srgbClr val="009900"/>
    <a:srgbClr val="0000DC"/>
    <a:srgbClr val="FF0000"/>
    <a:srgbClr val="FF3300"/>
    <a:srgbClr val="CC6600"/>
    <a:srgbClr val="321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49" autoAdjust="0"/>
    <p:restoredTop sz="98054" autoAdjust="0"/>
  </p:normalViewPr>
  <p:slideViewPr>
    <p:cSldViewPr>
      <p:cViewPr varScale="1">
        <p:scale>
          <a:sx n="82" d="100"/>
          <a:sy n="82" d="100"/>
        </p:scale>
        <p:origin x="183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20TEI\+%20&#917;&#922;&#928;&#913;&#921;&#916;&#917;&#933;&#931;&#919;\&#928;&#932;&#933;&#935;&#921;&#913;&#922;&#917;&#931;\+%20PARKS\+%20&#922;&#949;&#943;&#956;&#949;&#957;&#945;\&#916;&#953;&#940;&#947;&#961;&#945;&#956;&#956;&#945;%20&#954;&#940;&#955;&#965;&#968;&#951;&#962;%20&#950;&#969;&#957;&#974;&#957;%20&#949;&#947;&#947;&#973;&#964;&#951;&#964;&#945;&#962;%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2582519205981"/>
          <c:y val="6.9187412810022123E-2"/>
          <c:w val="0.54438367036727497"/>
          <c:h val="0.7873173106631588"/>
        </c:manualLayout>
      </c:layout>
      <c:radarChart>
        <c:radarStyle val="marker"/>
        <c:varyColors val="0"/>
        <c:ser>
          <c:idx val="0"/>
          <c:order val="0"/>
          <c:tx>
            <c:strRef>
              <c:f>Φύλλο1!$D$3</c:f>
              <c:strCache>
                <c:ptCount val="1"/>
                <c:pt idx="0">
                  <c:v>500 μ.</c:v>
                </c:pt>
              </c:strCache>
            </c:strRef>
          </c:tx>
          <c:spPr>
            <a:ln w="41275">
              <a:solidFill>
                <a:srgbClr val="FFFF00"/>
              </a:solidFill>
            </a:ln>
          </c:spPr>
          <c:marker>
            <c:symbol val="diamond"/>
            <c:size val="6"/>
            <c:spPr>
              <a:solidFill>
                <a:srgbClr val="3FF10F"/>
              </a:solidFill>
            </c:spPr>
          </c:marker>
          <c:cat>
            <c:strRef>
              <c:f>Φύλλο1!$B$4:$B$49</c:f>
              <c:strCache>
                <c:ptCount val="46"/>
                <c:pt idx="0">
                  <c:v>Αγίας Παρασκευής</c:v>
                </c:pt>
                <c:pt idx="1">
                  <c:v>Διονύσου</c:v>
                </c:pt>
                <c:pt idx="2">
                  <c:v>Παιανίας</c:v>
                </c:pt>
                <c:pt idx="3">
                  <c:v>Παλλήνης</c:v>
                </c:pt>
                <c:pt idx="4">
                  <c:v>Φυλής</c:v>
                </c:pt>
                <c:pt idx="5">
                  <c:v>Βριλησσίων</c:v>
                </c:pt>
                <c:pt idx="6">
                  <c:v>Αχαρνών</c:v>
                </c:pt>
                <c:pt idx="7">
                  <c:v>Κορυδαλλού</c:v>
                </c:pt>
                <c:pt idx="8">
                  <c:v>Βάρης - Βούλας - Βουλιαγμένης</c:v>
                </c:pt>
                <c:pt idx="9">
                  <c:v>Κηφισιάς</c:v>
                </c:pt>
                <c:pt idx="10">
                  <c:v>Πειραιώς</c:v>
                </c:pt>
                <c:pt idx="11">
                  <c:v>Μεταμορφώσεως</c:v>
                </c:pt>
                <c:pt idx="12">
                  <c:v>Μοσχάτου - Ταύρου</c:v>
                </c:pt>
                <c:pt idx="13">
                  <c:v>Περιστερίου</c:v>
                </c:pt>
                <c:pt idx="14">
                  <c:v>Κερατσινίου - Δραπετσώνας</c:v>
                </c:pt>
                <c:pt idx="15">
                  <c:v>Αγίου Δημητρίου</c:v>
                </c:pt>
                <c:pt idx="16">
                  <c:v>Παλαιού Φαλήρου</c:v>
                </c:pt>
                <c:pt idx="17">
                  <c:v>Χαλανδρίου</c:v>
                </c:pt>
                <c:pt idx="18">
                  <c:v>Ηρακλείου</c:v>
                </c:pt>
                <c:pt idx="19">
                  <c:v>Καλλιθέας</c:v>
                </c:pt>
                <c:pt idx="20">
                  <c:v>Γλυφάδας</c:v>
                </c:pt>
                <c:pt idx="21">
                  <c:v>Αμαρουσίου</c:v>
                </c:pt>
                <c:pt idx="22">
                  <c:v>Περάματος</c:v>
                </c:pt>
                <c:pt idx="23">
                  <c:v>Νίκαιας - Αγίου Ι. Ρέντη</c:v>
                </c:pt>
                <c:pt idx="24">
                  <c:v>Ιλίου</c:v>
                </c:pt>
                <c:pt idx="25">
                  <c:v>Ηλιούπολης</c:v>
                </c:pt>
                <c:pt idx="26">
                  <c:v>Νέας Σμύρνης</c:v>
                </c:pt>
                <c:pt idx="27">
                  <c:v>Ελληνικού - Αργυρούπολης</c:v>
                </c:pt>
                <c:pt idx="28">
                  <c:v>Αγίων Αναργύρων - Καματερού</c:v>
                </c:pt>
                <c:pt idx="29">
                  <c:v>Αιγάλεω</c:v>
                </c:pt>
                <c:pt idx="30">
                  <c:v>Νέας Ιωνίας</c:v>
                </c:pt>
                <c:pt idx="31">
                  <c:v>Λυκόβρυσης - Πεύκης</c:v>
                </c:pt>
                <c:pt idx="32">
                  <c:v>Πεντέλης</c:v>
                </c:pt>
                <c:pt idx="33">
                  <c:v>Χαϊδαρίου</c:v>
                </c:pt>
                <c:pt idx="34">
                  <c:v>Αλίμου</c:v>
                </c:pt>
                <c:pt idx="35">
                  <c:v>Αθηναίων</c:v>
                </c:pt>
                <c:pt idx="36">
                  <c:v>Παπάγου - Χολαργού</c:v>
                </c:pt>
                <c:pt idx="37">
                  <c:v>Δάφνης - Υμηττού</c:v>
                </c:pt>
                <c:pt idx="38">
                  <c:v>Αγίας Βαρβάρας</c:v>
                </c:pt>
                <c:pt idx="39">
                  <c:v>Φιλαδέλφειας - Χαλκηδόνος</c:v>
                </c:pt>
                <c:pt idx="40">
                  <c:v>Πετρούπολης</c:v>
                </c:pt>
                <c:pt idx="41">
                  <c:v>Ζωγράφου</c:v>
                </c:pt>
                <c:pt idx="42">
                  <c:v>Γαλατσίου</c:v>
                </c:pt>
                <c:pt idx="43">
                  <c:v>Βύρωνος</c:v>
                </c:pt>
                <c:pt idx="44">
                  <c:v>Φιλοθέης - Ψυχικού</c:v>
                </c:pt>
                <c:pt idx="45">
                  <c:v>Καισαριανής</c:v>
                </c:pt>
              </c:strCache>
            </c:strRef>
          </c:cat>
          <c:val>
            <c:numRef>
              <c:f>Φύλλο1!$D$4:$D$49</c:f>
              <c:numCache>
                <c:formatCode>0.00</c:formatCode>
                <c:ptCount val="46"/>
                <c:pt idx="0">
                  <c:v>0</c:v>
                </c:pt>
                <c:pt idx="1">
                  <c:v>0</c:v>
                </c:pt>
                <c:pt idx="2">
                  <c:v>0</c:v>
                </c:pt>
                <c:pt idx="3">
                  <c:v>0</c:v>
                </c:pt>
                <c:pt idx="4">
                  <c:v>0</c:v>
                </c:pt>
                <c:pt idx="5">
                  <c:v>0.18000000000000024</c:v>
                </c:pt>
                <c:pt idx="6">
                  <c:v>0.23</c:v>
                </c:pt>
                <c:pt idx="7">
                  <c:v>0.8700000000000021</c:v>
                </c:pt>
                <c:pt idx="8">
                  <c:v>7.01</c:v>
                </c:pt>
                <c:pt idx="9">
                  <c:v>13.78</c:v>
                </c:pt>
                <c:pt idx="10">
                  <c:v>14.25</c:v>
                </c:pt>
                <c:pt idx="11">
                  <c:v>15.38</c:v>
                </c:pt>
                <c:pt idx="12">
                  <c:v>18.690000000000001</c:v>
                </c:pt>
                <c:pt idx="13">
                  <c:v>21.110000000000031</c:v>
                </c:pt>
                <c:pt idx="14">
                  <c:v>21.72</c:v>
                </c:pt>
                <c:pt idx="15">
                  <c:v>24.779999999999987</c:v>
                </c:pt>
                <c:pt idx="16">
                  <c:v>25.57</c:v>
                </c:pt>
                <c:pt idx="17">
                  <c:v>26.5</c:v>
                </c:pt>
                <c:pt idx="18">
                  <c:v>27.34</c:v>
                </c:pt>
                <c:pt idx="19">
                  <c:v>28.19</c:v>
                </c:pt>
                <c:pt idx="20">
                  <c:v>29.36</c:v>
                </c:pt>
                <c:pt idx="21">
                  <c:v>30.27</c:v>
                </c:pt>
                <c:pt idx="22">
                  <c:v>33.11</c:v>
                </c:pt>
                <c:pt idx="23">
                  <c:v>33.14</c:v>
                </c:pt>
                <c:pt idx="24">
                  <c:v>33.449999999999996</c:v>
                </c:pt>
                <c:pt idx="25">
                  <c:v>33.54</c:v>
                </c:pt>
                <c:pt idx="26">
                  <c:v>33.550000000000004</c:v>
                </c:pt>
                <c:pt idx="27">
                  <c:v>34.67</c:v>
                </c:pt>
                <c:pt idx="28">
                  <c:v>39.5</c:v>
                </c:pt>
                <c:pt idx="29">
                  <c:v>42.02</c:v>
                </c:pt>
                <c:pt idx="30">
                  <c:v>43.349999999999994</c:v>
                </c:pt>
                <c:pt idx="31">
                  <c:v>44.3</c:v>
                </c:pt>
                <c:pt idx="32">
                  <c:v>47.720000000000013</c:v>
                </c:pt>
                <c:pt idx="33">
                  <c:v>49.71</c:v>
                </c:pt>
                <c:pt idx="34">
                  <c:v>53.44</c:v>
                </c:pt>
                <c:pt idx="35">
                  <c:v>54.06</c:v>
                </c:pt>
                <c:pt idx="36">
                  <c:v>57.77</c:v>
                </c:pt>
                <c:pt idx="37">
                  <c:v>58.07</c:v>
                </c:pt>
                <c:pt idx="38">
                  <c:v>59.7</c:v>
                </c:pt>
                <c:pt idx="39">
                  <c:v>60.11</c:v>
                </c:pt>
                <c:pt idx="40">
                  <c:v>63.17</c:v>
                </c:pt>
                <c:pt idx="41">
                  <c:v>65.5</c:v>
                </c:pt>
                <c:pt idx="42">
                  <c:v>68.88</c:v>
                </c:pt>
                <c:pt idx="43">
                  <c:v>76.06</c:v>
                </c:pt>
                <c:pt idx="44">
                  <c:v>80.77</c:v>
                </c:pt>
                <c:pt idx="45">
                  <c:v>100</c:v>
                </c:pt>
              </c:numCache>
            </c:numRef>
          </c:val>
          <c:extLst>
            <c:ext xmlns:c16="http://schemas.microsoft.com/office/drawing/2014/chart" uri="{C3380CC4-5D6E-409C-BE32-E72D297353CC}">
              <c16:uniqueId val="{00000000-0D3F-434B-A403-CF6F69C5C074}"/>
            </c:ext>
          </c:extLst>
        </c:ser>
        <c:ser>
          <c:idx val="1"/>
          <c:order val="1"/>
          <c:tx>
            <c:strRef>
              <c:f>Φύλλο1!$E$3</c:f>
              <c:strCache>
                <c:ptCount val="1"/>
                <c:pt idx="0">
                  <c:v>1000 μ.</c:v>
                </c:pt>
              </c:strCache>
            </c:strRef>
          </c:tx>
          <c:spPr>
            <a:ln>
              <a:solidFill>
                <a:srgbClr val="0070C0"/>
              </a:solidFill>
            </a:ln>
          </c:spPr>
          <c:marker>
            <c:symbol val="triangle"/>
            <c:size val="6"/>
            <c:spPr>
              <a:solidFill>
                <a:schemeClr val="tx2"/>
              </a:solidFill>
            </c:spPr>
          </c:marker>
          <c:cat>
            <c:strRef>
              <c:f>Φύλλο1!$B$4:$B$49</c:f>
              <c:strCache>
                <c:ptCount val="46"/>
                <c:pt idx="0">
                  <c:v>Αγίας Παρασκευής</c:v>
                </c:pt>
                <c:pt idx="1">
                  <c:v>Διονύσου</c:v>
                </c:pt>
                <c:pt idx="2">
                  <c:v>Παιανίας</c:v>
                </c:pt>
                <c:pt idx="3">
                  <c:v>Παλλήνης</c:v>
                </c:pt>
                <c:pt idx="4">
                  <c:v>Φυλής</c:v>
                </c:pt>
                <c:pt idx="5">
                  <c:v>Βριλησσίων</c:v>
                </c:pt>
                <c:pt idx="6">
                  <c:v>Αχαρνών</c:v>
                </c:pt>
                <c:pt idx="7">
                  <c:v>Κορυδαλλού</c:v>
                </c:pt>
                <c:pt idx="8">
                  <c:v>Βάρης - Βούλας - Βουλιαγμένης</c:v>
                </c:pt>
                <c:pt idx="9">
                  <c:v>Κηφισιάς</c:v>
                </c:pt>
                <c:pt idx="10">
                  <c:v>Πειραιώς</c:v>
                </c:pt>
                <c:pt idx="11">
                  <c:v>Μεταμορφώσεως</c:v>
                </c:pt>
                <c:pt idx="12">
                  <c:v>Μοσχάτου - Ταύρου</c:v>
                </c:pt>
                <c:pt idx="13">
                  <c:v>Περιστερίου</c:v>
                </c:pt>
                <c:pt idx="14">
                  <c:v>Κερατσινίου - Δραπετσώνας</c:v>
                </c:pt>
                <c:pt idx="15">
                  <c:v>Αγίου Δημητρίου</c:v>
                </c:pt>
                <c:pt idx="16">
                  <c:v>Παλαιού Φαλήρου</c:v>
                </c:pt>
                <c:pt idx="17">
                  <c:v>Χαλανδρίου</c:v>
                </c:pt>
                <c:pt idx="18">
                  <c:v>Ηρακλείου</c:v>
                </c:pt>
                <c:pt idx="19">
                  <c:v>Καλλιθέας</c:v>
                </c:pt>
                <c:pt idx="20">
                  <c:v>Γλυφάδας</c:v>
                </c:pt>
                <c:pt idx="21">
                  <c:v>Αμαρουσίου</c:v>
                </c:pt>
                <c:pt idx="22">
                  <c:v>Περάματος</c:v>
                </c:pt>
                <c:pt idx="23">
                  <c:v>Νίκαιας - Αγίου Ι. Ρέντη</c:v>
                </c:pt>
                <c:pt idx="24">
                  <c:v>Ιλίου</c:v>
                </c:pt>
                <c:pt idx="25">
                  <c:v>Ηλιούπολης</c:v>
                </c:pt>
                <c:pt idx="26">
                  <c:v>Νέας Σμύρνης</c:v>
                </c:pt>
                <c:pt idx="27">
                  <c:v>Ελληνικού - Αργυρούπολης</c:v>
                </c:pt>
                <c:pt idx="28">
                  <c:v>Αγίων Αναργύρων - Καματερού</c:v>
                </c:pt>
                <c:pt idx="29">
                  <c:v>Αιγάλεω</c:v>
                </c:pt>
                <c:pt idx="30">
                  <c:v>Νέας Ιωνίας</c:v>
                </c:pt>
                <c:pt idx="31">
                  <c:v>Λυκόβρυσης - Πεύκης</c:v>
                </c:pt>
                <c:pt idx="32">
                  <c:v>Πεντέλης</c:v>
                </c:pt>
                <c:pt idx="33">
                  <c:v>Χαϊδαρίου</c:v>
                </c:pt>
                <c:pt idx="34">
                  <c:v>Αλίμου</c:v>
                </c:pt>
                <c:pt idx="35">
                  <c:v>Αθηναίων</c:v>
                </c:pt>
                <c:pt idx="36">
                  <c:v>Παπάγου - Χολαργού</c:v>
                </c:pt>
                <c:pt idx="37">
                  <c:v>Δάφνης - Υμηττού</c:v>
                </c:pt>
                <c:pt idx="38">
                  <c:v>Αγίας Βαρβάρας</c:v>
                </c:pt>
                <c:pt idx="39">
                  <c:v>Φιλαδέλφειας - Χαλκηδόνος</c:v>
                </c:pt>
                <c:pt idx="40">
                  <c:v>Πετρούπολης</c:v>
                </c:pt>
                <c:pt idx="41">
                  <c:v>Ζωγράφου</c:v>
                </c:pt>
                <c:pt idx="42">
                  <c:v>Γαλατσίου</c:v>
                </c:pt>
                <c:pt idx="43">
                  <c:v>Βύρωνος</c:v>
                </c:pt>
                <c:pt idx="44">
                  <c:v>Φιλοθέης - Ψυχικού</c:v>
                </c:pt>
                <c:pt idx="45">
                  <c:v>Καισαριανής</c:v>
                </c:pt>
              </c:strCache>
            </c:strRef>
          </c:cat>
          <c:val>
            <c:numRef>
              <c:f>Φύλλο1!$E$4:$E$49</c:f>
              <c:numCache>
                <c:formatCode>0.00</c:formatCode>
                <c:ptCount val="46"/>
                <c:pt idx="0">
                  <c:v>2.9899999999999998</c:v>
                </c:pt>
                <c:pt idx="1">
                  <c:v>0</c:v>
                </c:pt>
                <c:pt idx="2">
                  <c:v>0</c:v>
                </c:pt>
                <c:pt idx="3">
                  <c:v>0</c:v>
                </c:pt>
                <c:pt idx="4">
                  <c:v>0.41000000000000031</c:v>
                </c:pt>
                <c:pt idx="5">
                  <c:v>10.050000000000002</c:v>
                </c:pt>
                <c:pt idx="6">
                  <c:v>3.74</c:v>
                </c:pt>
                <c:pt idx="7">
                  <c:v>34.94</c:v>
                </c:pt>
                <c:pt idx="8">
                  <c:v>13.5</c:v>
                </c:pt>
                <c:pt idx="9">
                  <c:v>27.67</c:v>
                </c:pt>
                <c:pt idx="10">
                  <c:v>37.449999999999996</c:v>
                </c:pt>
                <c:pt idx="11">
                  <c:v>35.370000000000005</c:v>
                </c:pt>
                <c:pt idx="12">
                  <c:v>48.8</c:v>
                </c:pt>
                <c:pt idx="13">
                  <c:v>62.160000000000011</c:v>
                </c:pt>
                <c:pt idx="14">
                  <c:v>52.220000000000013</c:v>
                </c:pt>
                <c:pt idx="15">
                  <c:v>65.790000000000006</c:v>
                </c:pt>
                <c:pt idx="16">
                  <c:v>63.37</c:v>
                </c:pt>
                <c:pt idx="17">
                  <c:v>63.99</c:v>
                </c:pt>
                <c:pt idx="18">
                  <c:v>65.66</c:v>
                </c:pt>
                <c:pt idx="19">
                  <c:v>76.900000000000006</c:v>
                </c:pt>
                <c:pt idx="20">
                  <c:v>49.68</c:v>
                </c:pt>
                <c:pt idx="21">
                  <c:v>63.65</c:v>
                </c:pt>
                <c:pt idx="22">
                  <c:v>55.67</c:v>
                </c:pt>
                <c:pt idx="23">
                  <c:v>72.08</c:v>
                </c:pt>
                <c:pt idx="24">
                  <c:v>56.93</c:v>
                </c:pt>
                <c:pt idx="25">
                  <c:v>83.47</c:v>
                </c:pt>
                <c:pt idx="26">
                  <c:v>86.01</c:v>
                </c:pt>
                <c:pt idx="27">
                  <c:v>66.290000000000006</c:v>
                </c:pt>
                <c:pt idx="28">
                  <c:v>83.179999999999978</c:v>
                </c:pt>
                <c:pt idx="29">
                  <c:v>66.08</c:v>
                </c:pt>
                <c:pt idx="30">
                  <c:v>95.39</c:v>
                </c:pt>
                <c:pt idx="31">
                  <c:v>72.900000000000006</c:v>
                </c:pt>
                <c:pt idx="32">
                  <c:v>74.930000000000007</c:v>
                </c:pt>
                <c:pt idx="33">
                  <c:v>72.7</c:v>
                </c:pt>
                <c:pt idx="34">
                  <c:v>83.31</c:v>
                </c:pt>
                <c:pt idx="35">
                  <c:v>84.26</c:v>
                </c:pt>
                <c:pt idx="36">
                  <c:v>95.710000000000022</c:v>
                </c:pt>
                <c:pt idx="37">
                  <c:v>96.57</c:v>
                </c:pt>
                <c:pt idx="38">
                  <c:v>97.410000000000025</c:v>
                </c:pt>
                <c:pt idx="39">
                  <c:v>88.33</c:v>
                </c:pt>
                <c:pt idx="40">
                  <c:v>99.11999999999999</c:v>
                </c:pt>
                <c:pt idx="41">
                  <c:v>96.72</c:v>
                </c:pt>
                <c:pt idx="42">
                  <c:v>91.54</c:v>
                </c:pt>
                <c:pt idx="43">
                  <c:v>90.95</c:v>
                </c:pt>
                <c:pt idx="44">
                  <c:v>100</c:v>
                </c:pt>
                <c:pt idx="45">
                  <c:v>100</c:v>
                </c:pt>
              </c:numCache>
            </c:numRef>
          </c:val>
          <c:extLst>
            <c:ext xmlns:c16="http://schemas.microsoft.com/office/drawing/2014/chart" uri="{C3380CC4-5D6E-409C-BE32-E72D297353CC}">
              <c16:uniqueId val="{00000001-0D3F-434B-A403-CF6F69C5C074}"/>
            </c:ext>
          </c:extLst>
        </c:ser>
        <c:ser>
          <c:idx val="2"/>
          <c:order val="2"/>
          <c:tx>
            <c:strRef>
              <c:f>Φύλλο1!$F$3</c:f>
              <c:strCache>
                <c:ptCount val="1"/>
                <c:pt idx="0">
                  <c:v>2000 μ.</c:v>
                </c:pt>
              </c:strCache>
            </c:strRef>
          </c:tx>
          <c:spPr>
            <a:ln>
              <a:solidFill>
                <a:srgbClr val="FFC000"/>
              </a:solidFill>
            </a:ln>
          </c:spPr>
          <c:marker>
            <c:symbol val="circle"/>
            <c:size val="5"/>
            <c:spPr>
              <a:solidFill>
                <a:srgbClr val="FFC000"/>
              </a:solidFill>
            </c:spPr>
          </c:marker>
          <c:cat>
            <c:strRef>
              <c:f>Φύλλο1!$B$4:$B$49</c:f>
              <c:strCache>
                <c:ptCount val="46"/>
                <c:pt idx="0">
                  <c:v>Αγίας Παρασκευής</c:v>
                </c:pt>
                <c:pt idx="1">
                  <c:v>Διονύσου</c:v>
                </c:pt>
                <c:pt idx="2">
                  <c:v>Παιανίας</c:v>
                </c:pt>
                <c:pt idx="3">
                  <c:v>Παλλήνης</c:v>
                </c:pt>
                <c:pt idx="4">
                  <c:v>Φυλής</c:v>
                </c:pt>
                <c:pt idx="5">
                  <c:v>Βριλησσίων</c:v>
                </c:pt>
                <c:pt idx="6">
                  <c:v>Αχαρνών</c:v>
                </c:pt>
                <c:pt idx="7">
                  <c:v>Κορυδαλλού</c:v>
                </c:pt>
                <c:pt idx="8">
                  <c:v>Βάρης - Βούλας - Βουλιαγμένης</c:v>
                </c:pt>
                <c:pt idx="9">
                  <c:v>Κηφισιάς</c:v>
                </c:pt>
                <c:pt idx="10">
                  <c:v>Πειραιώς</c:v>
                </c:pt>
                <c:pt idx="11">
                  <c:v>Μεταμορφώσεως</c:v>
                </c:pt>
                <c:pt idx="12">
                  <c:v>Μοσχάτου - Ταύρου</c:v>
                </c:pt>
                <c:pt idx="13">
                  <c:v>Περιστερίου</c:v>
                </c:pt>
                <c:pt idx="14">
                  <c:v>Κερατσινίου - Δραπετσώνας</c:v>
                </c:pt>
                <c:pt idx="15">
                  <c:v>Αγίου Δημητρίου</c:v>
                </c:pt>
                <c:pt idx="16">
                  <c:v>Παλαιού Φαλήρου</c:v>
                </c:pt>
                <c:pt idx="17">
                  <c:v>Χαλανδρίου</c:v>
                </c:pt>
                <c:pt idx="18">
                  <c:v>Ηρακλείου</c:v>
                </c:pt>
                <c:pt idx="19">
                  <c:v>Καλλιθέας</c:v>
                </c:pt>
                <c:pt idx="20">
                  <c:v>Γλυφάδας</c:v>
                </c:pt>
                <c:pt idx="21">
                  <c:v>Αμαρουσίου</c:v>
                </c:pt>
                <c:pt idx="22">
                  <c:v>Περάματος</c:v>
                </c:pt>
                <c:pt idx="23">
                  <c:v>Νίκαιας - Αγίου Ι. Ρέντη</c:v>
                </c:pt>
                <c:pt idx="24">
                  <c:v>Ιλίου</c:v>
                </c:pt>
                <c:pt idx="25">
                  <c:v>Ηλιούπολης</c:v>
                </c:pt>
                <c:pt idx="26">
                  <c:v>Νέας Σμύρνης</c:v>
                </c:pt>
                <c:pt idx="27">
                  <c:v>Ελληνικού - Αργυρούπολης</c:v>
                </c:pt>
                <c:pt idx="28">
                  <c:v>Αγίων Αναργύρων - Καματερού</c:v>
                </c:pt>
                <c:pt idx="29">
                  <c:v>Αιγάλεω</c:v>
                </c:pt>
                <c:pt idx="30">
                  <c:v>Νέας Ιωνίας</c:v>
                </c:pt>
                <c:pt idx="31">
                  <c:v>Λυκόβρυσης - Πεύκης</c:v>
                </c:pt>
                <c:pt idx="32">
                  <c:v>Πεντέλης</c:v>
                </c:pt>
                <c:pt idx="33">
                  <c:v>Χαϊδαρίου</c:v>
                </c:pt>
                <c:pt idx="34">
                  <c:v>Αλίμου</c:v>
                </c:pt>
                <c:pt idx="35">
                  <c:v>Αθηναίων</c:v>
                </c:pt>
                <c:pt idx="36">
                  <c:v>Παπάγου - Χολαργού</c:v>
                </c:pt>
                <c:pt idx="37">
                  <c:v>Δάφνης - Υμηττού</c:v>
                </c:pt>
                <c:pt idx="38">
                  <c:v>Αγίας Βαρβάρας</c:v>
                </c:pt>
                <c:pt idx="39">
                  <c:v>Φιλαδέλφειας - Χαλκηδόνος</c:v>
                </c:pt>
                <c:pt idx="40">
                  <c:v>Πετρούπολης</c:v>
                </c:pt>
                <c:pt idx="41">
                  <c:v>Ζωγράφου</c:v>
                </c:pt>
                <c:pt idx="42">
                  <c:v>Γαλατσίου</c:v>
                </c:pt>
                <c:pt idx="43">
                  <c:v>Βύρωνος</c:v>
                </c:pt>
                <c:pt idx="44">
                  <c:v>Φιλοθέης - Ψυχικού</c:v>
                </c:pt>
                <c:pt idx="45">
                  <c:v>Καισαριανής</c:v>
                </c:pt>
              </c:strCache>
            </c:strRef>
          </c:cat>
          <c:val>
            <c:numRef>
              <c:f>Φύλλο1!$F$4:$F$49</c:f>
              <c:numCache>
                <c:formatCode>0.00</c:formatCode>
                <c:ptCount val="46"/>
                <c:pt idx="0">
                  <c:v>52.839999999999996</c:v>
                </c:pt>
                <c:pt idx="1">
                  <c:v>0</c:v>
                </c:pt>
                <c:pt idx="2">
                  <c:v>0</c:v>
                </c:pt>
                <c:pt idx="3">
                  <c:v>26.47</c:v>
                </c:pt>
                <c:pt idx="4">
                  <c:v>28.37</c:v>
                </c:pt>
                <c:pt idx="5">
                  <c:v>88.7</c:v>
                </c:pt>
                <c:pt idx="6">
                  <c:v>14.05</c:v>
                </c:pt>
                <c:pt idx="7">
                  <c:v>100</c:v>
                </c:pt>
                <c:pt idx="8">
                  <c:v>34.160000000000011</c:v>
                </c:pt>
                <c:pt idx="9">
                  <c:v>49.9</c:v>
                </c:pt>
                <c:pt idx="10">
                  <c:v>92.03</c:v>
                </c:pt>
                <c:pt idx="11">
                  <c:v>90.31</c:v>
                </c:pt>
                <c:pt idx="12">
                  <c:v>100</c:v>
                </c:pt>
                <c:pt idx="13">
                  <c:v>99.66</c:v>
                </c:pt>
                <c:pt idx="14">
                  <c:v>87.11999999999999</c:v>
                </c:pt>
                <c:pt idx="15">
                  <c:v>100</c:v>
                </c:pt>
                <c:pt idx="16">
                  <c:v>100</c:v>
                </c:pt>
                <c:pt idx="17">
                  <c:v>89.7</c:v>
                </c:pt>
                <c:pt idx="18">
                  <c:v>100</c:v>
                </c:pt>
                <c:pt idx="19">
                  <c:v>100</c:v>
                </c:pt>
                <c:pt idx="20">
                  <c:v>81.349999999999994</c:v>
                </c:pt>
                <c:pt idx="21">
                  <c:v>100</c:v>
                </c:pt>
                <c:pt idx="22">
                  <c:v>99.59</c:v>
                </c:pt>
                <c:pt idx="23">
                  <c:v>100</c:v>
                </c:pt>
                <c:pt idx="24">
                  <c:v>99.97</c:v>
                </c:pt>
                <c:pt idx="25">
                  <c:v>100</c:v>
                </c:pt>
                <c:pt idx="26">
                  <c:v>100</c:v>
                </c:pt>
                <c:pt idx="27">
                  <c:v>98.77</c:v>
                </c:pt>
                <c:pt idx="28">
                  <c:v>99.76</c:v>
                </c:pt>
                <c:pt idx="29">
                  <c:v>100</c:v>
                </c:pt>
                <c:pt idx="30">
                  <c:v>100</c:v>
                </c:pt>
                <c:pt idx="31">
                  <c:v>100</c:v>
                </c:pt>
                <c:pt idx="32">
                  <c:v>98.85</c:v>
                </c:pt>
                <c:pt idx="33">
                  <c:v>99.48</c:v>
                </c:pt>
                <c:pt idx="34">
                  <c:v>100</c:v>
                </c:pt>
                <c:pt idx="35">
                  <c:v>99.16</c:v>
                </c:pt>
                <c:pt idx="36">
                  <c:v>100</c:v>
                </c:pt>
                <c:pt idx="37">
                  <c:v>100</c:v>
                </c:pt>
                <c:pt idx="38">
                  <c:v>100</c:v>
                </c:pt>
                <c:pt idx="39">
                  <c:v>100</c:v>
                </c:pt>
                <c:pt idx="40">
                  <c:v>100</c:v>
                </c:pt>
                <c:pt idx="41">
                  <c:v>100</c:v>
                </c:pt>
                <c:pt idx="42">
                  <c:v>100</c:v>
                </c:pt>
                <c:pt idx="43">
                  <c:v>100</c:v>
                </c:pt>
                <c:pt idx="44">
                  <c:v>100</c:v>
                </c:pt>
                <c:pt idx="45">
                  <c:v>100</c:v>
                </c:pt>
              </c:numCache>
            </c:numRef>
          </c:val>
          <c:extLst>
            <c:ext xmlns:c16="http://schemas.microsoft.com/office/drawing/2014/chart" uri="{C3380CC4-5D6E-409C-BE32-E72D297353CC}">
              <c16:uniqueId val="{00000002-0D3F-434B-A403-CF6F69C5C074}"/>
            </c:ext>
          </c:extLst>
        </c:ser>
        <c:ser>
          <c:idx val="3"/>
          <c:order val="3"/>
          <c:tx>
            <c:strRef>
              <c:f>Φύλλο1!$G$3</c:f>
              <c:strCache>
                <c:ptCount val="1"/>
                <c:pt idx="0">
                  <c:v>5000 μ.</c:v>
                </c:pt>
              </c:strCache>
            </c:strRef>
          </c:tx>
          <c:spPr>
            <a:ln w="25400">
              <a:solidFill>
                <a:srgbClr val="FF0000"/>
              </a:solidFill>
              <a:prstDash val="dash"/>
            </a:ln>
          </c:spPr>
          <c:marker>
            <c:symbol val="circle"/>
            <c:size val="10"/>
            <c:spPr>
              <a:noFill/>
              <a:ln>
                <a:solidFill>
                  <a:srgbClr val="C00000"/>
                </a:solidFill>
              </a:ln>
            </c:spPr>
          </c:marker>
          <c:cat>
            <c:strRef>
              <c:f>Φύλλο1!$B$4:$B$49</c:f>
              <c:strCache>
                <c:ptCount val="46"/>
                <c:pt idx="0">
                  <c:v>Αγίας Παρασκευής</c:v>
                </c:pt>
                <c:pt idx="1">
                  <c:v>Διονύσου</c:v>
                </c:pt>
                <c:pt idx="2">
                  <c:v>Παιανίας</c:v>
                </c:pt>
                <c:pt idx="3">
                  <c:v>Παλλήνης</c:v>
                </c:pt>
                <c:pt idx="4">
                  <c:v>Φυλής</c:v>
                </c:pt>
                <c:pt idx="5">
                  <c:v>Βριλησσίων</c:v>
                </c:pt>
                <c:pt idx="6">
                  <c:v>Αχαρνών</c:v>
                </c:pt>
                <c:pt idx="7">
                  <c:v>Κορυδαλλού</c:v>
                </c:pt>
                <c:pt idx="8">
                  <c:v>Βάρης - Βούλας - Βουλιαγμένης</c:v>
                </c:pt>
                <c:pt idx="9">
                  <c:v>Κηφισιάς</c:v>
                </c:pt>
                <c:pt idx="10">
                  <c:v>Πειραιώς</c:v>
                </c:pt>
                <c:pt idx="11">
                  <c:v>Μεταμορφώσεως</c:v>
                </c:pt>
                <c:pt idx="12">
                  <c:v>Μοσχάτου - Ταύρου</c:v>
                </c:pt>
                <c:pt idx="13">
                  <c:v>Περιστερίου</c:v>
                </c:pt>
                <c:pt idx="14">
                  <c:v>Κερατσινίου - Δραπετσώνας</c:v>
                </c:pt>
                <c:pt idx="15">
                  <c:v>Αγίου Δημητρίου</c:v>
                </c:pt>
                <c:pt idx="16">
                  <c:v>Παλαιού Φαλήρου</c:v>
                </c:pt>
                <c:pt idx="17">
                  <c:v>Χαλανδρίου</c:v>
                </c:pt>
                <c:pt idx="18">
                  <c:v>Ηρακλείου</c:v>
                </c:pt>
                <c:pt idx="19">
                  <c:v>Καλλιθέας</c:v>
                </c:pt>
                <c:pt idx="20">
                  <c:v>Γλυφάδας</c:v>
                </c:pt>
                <c:pt idx="21">
                  <c:v>Αμαρουσίου</c:v>
                </c:pt>
                <c:pt idx="22">
                  <c:v>Περάματος</c:v>
                </c:pt>
                <c:pt idx="23">
                  <c:v>Νίκαιας - Αγίου Ι. Ρέντη</c:v>
                </c:pt>
                <c:pt idx="24">
                  <c:v>Ιλίου</c:v>
                </c:pt>
                <c:pt idx="25">
                  <c:v>Ηλιούπολης</c:v>
                </c:pt>
                <c:pt idx="26">
                  <c:v>Νέας Σμύρνης</c:v>
                </c:pt>
                <c:pt idx="27">
                  <c:v>Ελληνικού - Αργυρούπολης</c:v>
                </c:pt>
                <c:pt idx="28">
                  <c:v>Αγίων Αναργύρων - Καματερού</c:v>
                </c:pt>
                <c:pt idx="29">
                  <c:v>Αιγάλεω</c:v>
                </c:pt>
                <c:pt idx="30">
                  <c:v>Νέας Ιωνίας</c:v>
                </c:pt>
                <c:pt idx="31">
                  <c:v>Λυκόβρυσης - Πεύκης</c:v>
                </c:pt>
                <c:pt idx="32">
                  <c:v>Πεντέλης</c:v>
                </c:pt>
                <c:pt idx="33">
                  <c:v>Χαϊδαρίου</c:v>
                </c:pt>
                <c:pt idx="34">
                  <c:v>Αλίμου</c:v>
                </c:pt>
                <c:pt idx="35">
                  <c:v>Αθηναίων</c:v>
                </c:pt>
                <c:pt idx="36">
                  <c:v>Παπάγου - Χολαργού</c:v>
                </c:pt>
                <c:pt idx="37">
                  <c:v>Δάφνης - Υμηττού</c:v>
                </c:pt>
                <c:pt idx="38">
                  <c:v>Αγίας Βαρβάρας</c:v>
                </c:pt>
                <c:pt idx="39">
                  <c:v>Φιλαδέλφειας - Χαλκηδόνος</c:v>
                </c:pt>
                <c:pt idx="40">
                  <c:v>Πετρούπολης</c:v>
                </c:pt>
                <c:pt idx="41">
                  <c:v>Ζωγράφου</c:v>
                </c:pt>
                <c:pt idx="42">
                  <c:v>Γαλατσίου</c:v>
                </c:pt>
                <c:pt idx="43">
                  <c:v>Βύρωνος</c:v>
                </c:pt>
                <c:pt idx="44">
                  <c:v>Φιλοθέης - Ψυχικού</c:v>
                </c:pt>
                <c:pt idx="45">
                  <c:v>Καισαριανής</c:v>
                </c:pt>
              </c:strCache>
            </c:strRef>
          </c:cat>
          <c:val>
            <c:numRef>
              <c:f>Φύλλο1!$G$4:$G$49</c:f>
              <c:numCache>
                <c:formatCode>0.00</c:formatCode>
                <c:ptCount val="46"/>
                <c:pt idx="0">
                  <c:v>100</c:v>
                </c:pt>
                <c:pt idx="1">
                  <c:v>99.86999999999999</c:v>
                </c:pt>
                <c:pt idx="2">
                  <c:v>100</c:v>
                </c:pt>
                <c:pt idx="3">
                  <c:v>100</c:v>
                </c:pt>
                <c:pt idx="4">
                  <c:v>95.92</c:v>
                </c:pt>
                <c:pt idx="5">
                  <c:v>100</c:v>
                </c:pt>
                <c:pt idx="6">
                  <c:v>62.849999999999994</c:v>
                </c:pt>
                <c:pt idx="7">
                  <c:v>100</c:v>
                </c:pt>
                <c:pt idx="8">
                  <c:v>96.58</c:v>
                </c:pt>
                <c:pt idx="9">
                  <c:v>98.29</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numCache>
            </c:numRef>
          </c:val>
          <c:extLst>
            <c:ext xmlns:c16="http://schemas.microsoft.com/office/drawing/2014/chart" uri="{C3380CC4-5D6E-409C-BE32-E72D297353CC}">
              <c16:uniqueId val="{00000003-0D3F-434B-A403-CF6F69C5C074}"/>
            </c:ext>
          </c:extLst>
        </c:ser>
        <c:dLbls>
          <c:showLegendKey val="0"/>
          <c:showVal val="0"/>
          <c:showCatName val="0"/>
          <c:showSerName val="0"/>
          <c:showPercent val="0"/>
          <c:showBubbleSize val="0"/>
        </c:dLbls>
        <c:axId val="110898424"/>
        <c:axId val="86321024"/>
      </c:radarChart>
      <c:catAx>
        <c:axId val="110898424"/>
        <c:scaling>
          <c:orientation val="minMax"/>
        </c:scaling>
        <c:delete val="0"/>
        <c:axPos val="b"/>
        <c:majorGridlines/>
        <c:numFmt formatCode="General" sourceLinked="0"/>
        <c:majorTickMark val="out"/>
        <c:minorTickMark val="none"/>
        <c:tickLblPos val="nextTo"/>
        <c:crossAx val="86321024"/>
        <c:crosses val="autoZero"/>
        <c:auto val="1"/>
        <c:lblAlgn val="ctr"/>
        <c:lblOffset val="100"/>
        <c:noMultiLvlLbl val="0"/>
      </c:catAx>
      <c:valAx>
        <c:axId val="86321024"/>
        <c:scaling>
          <c:orientation val="minMax"/>
          <c:max val="100"/>
        </c:scaling>
        <c:delete val="0"/>
        <c:axPos val="l"/>
        <c:majorGridlines>
          <c:spPr>
            <a:ln w="3175">
              <a:solidFill>
                <a:schemeClr val="tx1"/>
              </a:solidFill>
              <a:prstDash val="dashDot"/>
            </a:ln>
          </c:spPr>
        </c:majorGridlines>
        <c:numFmt formatCode="0.0" sourceLinked="0"/>
        <c:majorTickMark val="out"/>
        <c:minorTickMark val="none"/>
        <c:tickLblPos val="nextTo"/>
        <c:txPr>
          <a:bodyPr/>
          <a:lstStyle/>
          <a:p>
            <a:pPr>
              <a:defRPr sz="1200" b="1"/>
            </a:pPr>
            <a:endParaRPr lang="el-GR"/>
          </a:p>
        </c:txPr>
        <c:crossAx val="110898424"/>
        <c:crosses val="autoZero"/>
        <c:crossBetween val="between"/>
      </c:valAx>
    </c:plotArea>
    <c:legend>
      <c:legendPos val="b"/>
      <c:layout>
        <c:manualLayout>
          <c:xMode val="edge"/>
          <c:yMode val="edge"/>
          <c:x val="0.12783978565179352"/>
          <c:y val="0.9354015454112482"/>
          <c:w val="0.78644838145231843"/>
          <c:h val="5.2075322272385906E-2"/>
        </c:manualLayout>
      </c:layout>
      <c:overlay val="0"/>
      <c:spPr>
        <a:ln>
          <a:solidFill>
            <a:schemeClr val="tx1"/>
          </a:solidFill>
        </a:ln>
      </c:spPr>
      <c:txPr>
        <a:bodyPr/>
        <a:lstStyle/>
        <a:p>
          <a:pPr rtl="0">
            <a:defRPr sz="2400"/>
          </a:pPr>
          <a:endParaRPr lang="el-GR"/>
        </a:p>
      </c:txPr>
    </c:legend>
    <c:plotVisOnly val="1"/>
    <c:dispBlanksAs val="gap"/>
    <c:showDLblsOverMax val="0"/>
  </c:chart>
  <c:spPr>
    <a:ln>
      <a:noFill/>
    </a:ln>
    <a:scene3d>
      <a:camera prst="orthographicFront"/>
      <a:lightRig rig="threePt" dir="t"/>
    </a:scene3d>
    <a:sp3d>
      <a:bevelT/>
    </a:sp3d>
  </c:spPr>
  <c:txPr>
    <a:bodyPr/>
    <a:lstStyle/>
    <a:p>
      <a:pPr>
        <a:defRPr sz="1100">
          <a:latin typeface="Times New Roman" panose="02020603050405020304" pitchFamily="18" charset="0"/>
          <a:cs typeface="Times New Roman" panose="02020603050405020304" pitchFamily="18" charset="0"/>
        </a:defRPr>
      </a:pPr>
      <a:endParaRPr lang="el-G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0.4137</cdr:x>
      <cdr:y>0.90077</cdr:y>
    </cdr:from>
    <cdr:to>
      <cdr:x>0.64715</cdr:x>
      <cdr:y>0.94099</cdr:y>
    </cdr:to>
    <cdr:sp macro="" textlink="">
      <cdr:nvSpPr>
        <cdr:cNvPr id="2" name="TextBox 1"/>
        <cdr:cNvSpPr txBox="1"/>
      </cdr:nvSpPr>
      <cdr:spPr>
        <a:xfrm xmlns:a="http://schemas.openxmlformats.org/drawingml/2006/main">
          <a:off x="3195214" y="4810446"/>
          <a:ext cx="1803052" cy="2147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l-GR" sz="1100" b="1">
              <a:latin typeface="Times New Roman" panose="02020603050405020304" pitchFamily="18" charset="0"/>
              <a:cs typeface="Times New Roman" panose="02020603050405020304" pitchFamily="18" charset="0"/>
            </a:rPr>
            <a:t>Ζώνες εγγύτητας</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23C232FC-B978-ED94-0B84-94539FE019A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defRPr>
            </a:lvl1pPr>
          </a:lstStyle>
          <a:p>
            <a:pPr>
              <a:defRPr/>
            </a:pPr>
            <a:endParaRPr lang="el-GR" altLang="en-US"/>
          </a:p>
        </p:txBody>
      </p:sp>
      <p:sp>
        <p:nvSpPr>
          <p:cNvPr id="200707" name="Rectangle 3">
            <a:extLst>
              <a:ext uri="{FF2B5EF4-FFF2-40B4-BE49-F238E27FC236}">
                <a16:creationId xmlns:a16="http://schemas.microsoft.com/office/drawing/2014/main" id="{DF783F55-74B2-A65E-1D5D-1BE4ECB05D5F}"/>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smtClean="0">
                <a:solidFill>
                  <a:schemeClr val="tx1"/>
                </a:solidFill>
              </a:defRPr>
            </a:lvl1pPr>
          </a:lstStyle>
          <a:p>
            <a:pPr>
              <a:defRPr/>
            </a:pPr>
            <a:fld id="{22437AFB-22CF-41D4-8329-E5906A1DBE82}" type="datetime5">
              <a:rPr lang="el-GR" altLang="en-US"/>
              <a:pPr>
                <a:defRPr/>
              </a:pPr>
              <a:t>21-Φεβ-24</a:t>
            </a:fld>
            <a:endParaRPr lang="el-GR" altLang="en-US"/>
          </a:p>
        </p:txBody>
      </p:sp>
      <p:sp>
        <p:nvSpPr>
          <p:cNvPr id="200708" name="Rectangle 4">
            <a:extLst>
              <a:ext uri="{FF2B5EF4-FFF2-40B4-BE49-F238E27FC236}">
                <a16:creationId xmlns:a16="http://schemas.microsoft.com/office/drawing/2014/main" id="{07483285-7009-9E2C-2485-A26C3F922BF9}"/>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defRPr>
            </a:lvl1pPr>
          </a:lstStyle>
          <a:p>
            <a:pPr>
              <a:defRPr/>
            </a:pPr>
            <a:endParaRPr lang="el-GR" altLang="en-US"/>
          </a:p>
        </p:txBody>
      </p:sp>
      <p:sp>
        <p:nvSpPr>
          <p:cNvPr id="200709" name="Rectangle 5">
            <a:extLst>
              <a:ext uri="{FF2B5EF4-FFF2-40B4-BE49-F238E27FC236}">
                <a16:creationId xmlns:a16="http://schemas.microsoft.com/office/drawing/2014/main" id="{CC77DA75-2785-0F00-2B9D-F34498411941}"/>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defRPr>
            </a:lvl1pPr>
          </a:lstStyle>
          <a:p>
            <a:pPr>
              <a:defRPr/>
            </a:pPr>
            <a:fld id="{6F16B84F-0025-4CA1-92AC-5EA5C2281F5C}" type="slidenum">
              <a:rPr lang="el-GR" altLang="en-US"/>
              <a:pPr>
                <a:defRPr/>
              </a:pPr>
              <a:t>‹#›</a:t>
            </a:fld>
            <a:endParaRPr lang="el-GR" altLang="en-US"/>
          </a:p>
        </p:txBody>
      </p:sp>
    </p:spTree>
    <p:extLst>
      <p:ext uri="{BB962C8B-B14F-4D97-AF65-F5344CB8AC3E}">
        <p14:creationId xmlns:p14="http://schemas.microsoft.com/office/powerpoint/2010/main" val="374906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6AF7AF9E-633E-C80F-E8DE-0C41C5ABA2D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defRPr>
            </a:lvl1pPr>
          </a:lstStyle>
          <a:p>
            <a:pPr>
              <a:defRPr/>
            </a:pPr>
            <a:endParaRPr lang="el-GR" altLang="en-US"/>
          </a:p>
        </p:txBody>
      </p:sp>
      <p:sp>
        <p:nvSpPr>
          <p:cNvPr id="198659" name="Rectangle 3">
            <a:extLst>
              <a:ext uri="{FF2B5EF4-FFF2-40B4-BE49-F238E27FC236}">
                <a16:creationId xmlns:a16="http://schemas.microsoft.com/office/drawing/2014/main" id="{7C5003EB-6255-DAE8-2D61-843EAE4A70D3}"/>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smtClean="0">
                <a:solidFill>
                  <a:schemeClr val="tx1"/>
                </a:solidFill>
              </a:defRPr>
            </a:lvl1pPr>
          </a:lstStyle>
          <a:p>
            <a:pPr>
              <a:defRPr/>
            </a:pPr>
            <a:fld id="{7DABA47D-4F59-4556-9FFE-6116D2E08354}" type="datetime5">
              <a:rPr lang="el-GR" altLang="en-US"/>
              <a:pPr>
                <a:defRPr/>
              </a:pPr>
              <a:t>21-Φεβ-24</a:t>
            </a:fld>
            <a:endParaRPr lang="el-GR" altLang="en-US"/>
          </a:p>
        </p:txBody>
      </p:sp>
      <p:sp>
        <p:nvSpPr>
          <p:cNvPr id="2052" name="Rectangle 4">
            <a:extLst>
              <a:ext uri="{FF2B5EF4-FFF2-40B4-BE49-F238E27FC236}">
                <a16:creationId xmlns:a16="http://schemas.microsoft.com/office/drawing/2014/main" id="{C863F027-A7DD-C0DC-A1D3-BFFA895E99D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8661" name="Rectangle 5">
            <a:extLst>
              <a:ext uri="{FF2B5EF4-FFF2-40B4-BE49-F238E27FC236}">
                <a16:creationId xmlns:a16="http://schemas.microsoft.com/office/drawing/2014/main" id="{50C68876-AA39-7FF7-DF04-2FCC9057F15F}"/>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l-GR" altLang="en-US" noProof="0"/>
              <a:t>Κάντε κλικ για να επεξεργαστείτε τα στυλ κειμένου του υποδείγματος</a:t>
            </a:r>
          </a:p>
          <a:p>
            <a:pPr lvl="1"/>
            <a:r>
              <a:rPr lang="el-GR" altLang="en-US" noProof="0"/>
              <a:t>Δεύτερου επιπέδου</a:t>
            </a:r>
          </a:p>
          <a:p>
            <a:pPr lvl="2"/>
            <a:r>
              <a:rPr lang="el-GR" altLang="en-US" noProof="0"/>
              <a:t>Τρίτου επιπέδου</a:t>
            </a:r>
          </a:p>
          <a:p>
            <a:pPr lvl="3"/>
            <a:r>
              <a:rPr lang="el-GR" altLang="en-US" noProof="0"/>
              <a:t>Τέταρτου επιπέδου</a:t>
            </a:r>
          </a:p>
          <a:p>
            <a:pPr lvl="4"/>
            <a:r>
              <a:rPr lang="el-GR" altLang="en-US" noProof="0"/>
              <a:t>Πέμπτου επιπέδου</a:t>
            </a:r>
          </a:p>
        </p:txBody>
      </p:sp>
      <p:sp>
        <p:nvSpPr>
          <p:cNvPr id="198662" name="Rectangle 6">
            <a:extLst>
              <a:ext uri="{FF2B5EF4-FFF2-40B4-BE49-F238E27FC236}">
                <a16:creationId xmlns:a16="http://schemas.microsoft.com/office/drawing/2014/main" id="{0CBE536F-3F4F-C0F9-2A1B-A7CDF419A65A}"/>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defRPr>
            </a:lvl1pPr>
          </a:lstStyle>
          <a:p>
            <a:pPr>
              <a:defRPr/>
            </a:pPr>
            <a:endParaRPr lang="el-GR" altLang="en-US"/>
          </a:p>
        </p:txBody>
      </p:sp>
      <p:sp>
        <p:nvSpPr>
          <p:cNvPr id="198663" name="Rectangle 7">
            <a:extLst>
              <a:ext uri="{FF2B5EF4-FFF2-40B4-BE49-F238E27FC236}">
                <a16:creationId xmlns:a16="http://schemas.microsoft.com/office/drawing/2014/main" id="{536D47B3-3C8B-14B6-C82D-A66E44AD81F4}"/>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defRPr>
            </a:lvl1pPr>
          </a:lstStyle>
          <a:p>
            <a:pPr>
              <a:defRPr/>
            </a:pPr>
            <a:fld id="{44F07F5F-800A-428A-8418-1E0DC49E5BF0}" type="slidenum">
              <a:rPr lang="el-GR" altLang="en-US"/>
              <a:pPr>
                <a:defRPr/>
              </a:pPr>
              <a:t>‹#›</a:t>
            </a:fld>
            <a:endParaRPr lang="el-GR" altLang="en-US"/>
          </a:p>
        </p:txBody>
      </p:sp>
    </p:spTree>
    <p:extLst>
      <p:ext uri="{BB962C8B-B14F-4D97-AF65-F5344CB8AC3E}">
        <p14:creationId xmlns:p14="http://schemas.microsoft.com/office/powerpoint/2010/main" val="2921497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0A3AE28-8F34-7239-66B8-30785A68BDBB}"/>
              </a:ext>
            </a:extLst>
          </p:cNvPr>
          <p:cNvSpPr>
            <a:spLocks noGrp="1" noChangeArrowheads="1"/>
          </p:cNvSpPr>
          <p:nvPr>
            <p:ph type="dt" sz="half" idx="10"/>
          </p:nvPr>
        </p:nvSpPr>
        <p:spPr>
          <a:ln/>
        </p:spPr>
        <p:txBody>
          <a:bodyPr/>
          <a:lstStyle>
            <a:lvl1pPr>
              <a:defRPr/>
            </a:lvl1pPr>
          </a:lstStyle>
          <a:p>
            <a:pPr>
              <a:defRPr/>
            </a:pPr>
            <a:fld id="{D1C2E641-A252-41F9-A84B-6B9DF32C0624}" type="datetime4">
              <a:rPr lang="el-GR" altLang="en-US"/>
              <a:pPr>
                <a:defRPr/>
              </a:pPr>
              <a:t>21 Φεβρουαρίου 2024</a:t>
            </a:fld>
            <a:endParaRPr lang="el-GR" altLang="en-US"/>
          </a:p>
        </p:txBody>
      </p:sp>
      <p:sp>
        <p:nvSpPr>
          <p:cNvPr id="5" name="Rectangle 5">
            <a:extLst>
              <a:ext uri="{FF2B5EF4-FFF2-40B4-BE49-F238E27FC236}">
                <a16:creationId xmlns:a16="http://schemas.microsoft.com/office/drawing/2014/main" id="{99FA0F63-F826-8453-7143-5E78F6135745}"/>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6" name="Rectangle 6">
            <a:extLst>
              <a:ext uri="{FF2B5EF4-FFF2-40B4-BE49-F238E27FC236}">
                <a16:creationId xmlns:a16="http://schemas.microsoft.com/office/drawing/2014/main" id="{D3410ADD-2E98-1775-53F7-904F4C624951}"/>
              </a:ext>
            </a:extLst>
          </p:cNvPr>
          <p:cNvSpPr>
            <a:spLocks noGrp="1" noChangeArrowheads="1"/>
          </p:cNvSpPr>
          <p:nvPr>
            <p:ph type="sldNum" sz="quarter" idx="12"/>
          </p:nvPr>
        </p:nvSpPr>
        <p:spPr>
          <a:ln/>
        </p:spPr>
        <p:txBody>
          <a:bodyPr/>
          <a:lstStyle>
            <a:lvl1pPr>
              <a:defRPr/>
            </a:lvl1pPr>
          </a:lstStyle>
          <a:p>
            <a:pPr>
              <a:defRPr/>
            </a:pPr>
            <a:fld id="{81AF0CE9-1BC5-4BB1-8015-6A60FE9C5CAF}" type="slidenum">
              <a:rPr lang="el-GR" altLang="en-US"/>
              <a:pPr>
                <a:defRPr/>
              </a:pPr>
              <a:t>‹#›</a:t>
            </a:fld>
            <a:endParaRPr lang="el-GR" altLang="en-US"/>
          </a:p>
        </p:txBody>
      </p:sp>
    </p:spTree>
    <p:extLst>
      <p:ext uri="{BB962C8B-B14F-4D97-AF65-F5344CB8AC3E}">
        <p14:creationId xmlns:p14="http://schemas.microsoft.com/office/powerpoint/2010/main" val="2949011207"/>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0C91A8-8F0F-D3F9-735F-F18E69366A73}"/>
              </a:ext>
            </a:extLst>
          </p:cNvPr>
          <p:cNvSpPr>
            <a:spLocks noGrp="1" noChangeArrowheads="1"/>
          </p:cNvSpPr>
          <p:nvPr>
            <p:ph type="dt" sz="half" idx="10"/>
          </p:nvPr>
        </p:nvSpPr>
        <p:spPr>
          <a:ln/>
        </p:spPr>
        <p:txBody>
          <a:bodyPr/>
          <a:lstStyle>
            <a:lvl1pPr>
              <a:defRPr/>
            </a:lvl1pPr>
          </a:lstStyle>
          <a:p>
            <a:pPr>
              <a:defRPr/>
            </a:pPr>
            <a:fld id="{E25DA8C2-E32C-498A-AFC9-1D2F8728B93D}" type="datetime4">
              <a:rPr lang="el-GR" altLang="en-US"/>
              <a:pPr>
                <a:defRPr/>
              </a:pPr>
              <a:t>21 Φεβρουαρίου 2024</a:t>
            </a:fld>
            <a:endParaRPr lang="el-GR" altLang="en-US"/>
          </a:p>
        </p:txBody>
      </p:sp>
      <p:sp>
        <p:nvSpPr>
          <p:cNvPr id="5" name="Rectangle 5">
            <a:extLst>
              <a:ext uri="{FF2B5EF4-FFF2-40B4-BE49-F238E27FC236}">
                <a16:creationId xmlns:a16="http://schemas.microsoft.com/office/drawing/2014/main" id="{E52D35D3-106F-D3B1-5FA8-36FBFC12F08E}"/>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6" name="Rectangle 6">
            <a:extLst>
              <a:ext uri="{FF2B5EF4-FFF2-40B4-BE49-F238E27FC236}">
                <a16:creationId xmlns:a16="http://schemas.microsoft.com/office/drawing/2014/main" id="{5B738D20-7298-2107-2EFB-579B958D23C0}"/>
              </a:ext>
            </a:extLst>
          </p:cNvPr>
          <p:cNvSpPr>
            <a:spLocks noGrp="1" noChangeArrowheads="1"/>
          </p:cNvSpPr>
          <p:nvPr>
            <p:ph type="sldNum" sz="quarter" idx="12"/>
          </p:nvPr>
        </p:nvSpPr>
        <p:spPr>
          <a:ln/>
        </p:spPr>
        <p:txBody>
          <a:bodyPr/>
          <a:lstStyle>
            <a:lvl1pPr>
              <a:defRPr/>
            </a:lvl1pPr>
          </a:lstStyle>
          <a:p>
            <a:pPr>
              <a:defRPr/>
            </a:pPr>
            <a:fld id="{F446E44B-B0CB-4655-AFC4-2732575D67BF}" type="slidenum">
              <a:rPr lang="el-GR" altLang="en-US"/>
              <a:pPr>
                <a:defRPr/>
              </a:pPr>
              <a:t>‹#›</a:t>
            </a:fld>
            <a:endParaRPr lang="el-GR" altLang="en-US"/>
          </a:p>
        </p:txBody>
      </p:sp>
    </p:spTree>
    <p:extLst>
      <p:ext uri="{BB962C8B-B14F-4D97-AF65-F5344CB8AC3E}">
        <p14:creationId xmlns:p14="http://schemas.microsoft.com/office/powerpoint/2010/main" val="3056817395"/>
      </p:ext>
    </p:extLst>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BAB886-F22A-9A7A-78F1-07F9439E1B78}"/>
              </a:ext>
            </a:extLst>
          </p:cNvPr>
          <p:cNvSpPr>
            <a:spLocks noGrp="1" noChangeArrowheads="1"/>
          </p:cNvSpPr>
          <p:nvPr>
            <p:ph type="dt" sz="half" idx="10"/>
          </p:nvPr>
        </p:nvSpPr>
        <p:spPr>
          <a:ln/>
        </p:spPr>
        <p:txBody>
          <a:bodyPr/>
          <a:lstStyle>
            <a:lvl1pPr>
              <a:defRPr/>
            </a:lvl1pPr>
          </a:lstStyle>
          <a:p>
            <a:pPr>
              <a:defRPr/>
            </a:pPr>
            <a:fld id="{4B861E95-0C5E-43DD-AF6B-5E6BE3BFE3BB}" type="datetime4">
              <a:rPr lang="el-GR" altLang="en-US"/>
              <a:pPr>
                <a:defRPr/>
              </a:pPr>
              <a:t>21 Φεβρουαρίου 2024</a:t>
            </a:fld>
            <a:endParaRPr lang="el-GR" altLang="en-US"/>
          </a:p>
        </p:txBody>
      </p:sp>
      <p:sp>
        <p:nvSpPr>
          <p:cNvPr id="5" name="Rectangle 5">
            <a:extLst>
              <a:ext uri="{FF2B5EF4-FFF2-40B4-BE49-F238E27FC236}">
                <a16:creationId xmlns:a16="http://schemas.microsoft.com/office/drawing/2014/main" id="{A9AAD86F-4972-6382-5DDE-D903374F607B}"/>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6" name="Rectangle 6">
            <a:extLst>
              <a:ext uri="{FF2B5EF4-FFF2-40B4-BE49-F238E27FC236}">
                <a16:creationId xmlns:a16="http://schemas.microsoft.com/office/drawing/2014/main" id="{2FE807E1-F173-C111-4E8F-D7723B5A584C}"/>
              </a:ext>
            </a:extLst>
          </p:cNvPr>
          <p:cNvSpPr>
            <a:spLocks noGrp="1" noChangeArrowheads="1"/>
          </p:cNvSpPr>
          <p:nvPr>
            <p:ph type="sldNum" sz="quarter" idx="12"/>
          </p:nvPr>
        </p:nvSpPr>
        <p:spPr>
          <a:ln/>
        </p:spPr>
        <p:txBody>
          <a:bodyPr/>
          <a:lstStyle>
            <a:lvl1pPr>
              <a:defRPr/>
            </a:lvl1pPr>
          </a:lstStyle>
          <a:p>
            <a:pPr>
              <a:defRPr/>
            </a:pPr>
            <a:fld id="{8C3FE683-03A3-4B42-842A-A31047C9A624}" type="slidenum">
              <a:rPr lang="el-GR" altLang="en-US"/>
              <a:pPr>
                <a:defRPr/>
              </a:pPr>
              <a:t>‹#›</a:t>
            </a:fld>
            <a:endParaRPr lang="el-GR" altLang="en-US"/>
          </a:p>
        </p:txBody>
      </p:sp>
    </p:spTree>
    <p:extLst>
      <p:ext uri="{BB962C8B-B14F-4D97-AF65-F5344CB8AC3E}">
        <p14:creationId xmlns:p14="http://schemas.microsoft.com/office/powerpoint/2010/main" val="2347044183"/>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CEE4A2-E585-92C5-8475-E0CE2F488CF0}"/>
              </a:ext>
            </a:extLst>
          </p:cNvPr>
          <p:cNvSpPr>
            <a:spLocks noGrp="1" noChangeArrowheads="1"/>
          </p:cNvSpPr>
          <p:nvPr>
            <p:ph type="dt" sz="half" idx="10"/>
          </p:nvPr>
        </p:nvSpPr>
        <p:spPr>
          <a:ln/>
        </p:spPr>
        <p:txBody>
          <a:bodyPr/>
          <a:lstStyle>
            <a:lvl1pPr>
              <a:defRPr/>
            </a:lvl1pPr>
          </a:lstStyle>
          <a:p>
            <a:pPr>
              <a:defRPr/>
            </a:pPr>
            <a:fld id="{A84BD827-82FD-4B74-8025-DB07F9A443CB}" type="datetime4">
              <a:rPr lang="el-GR" altLang="en-US"/>
              <a:pPr>
                <a:defRPr/>
              </a:pPr>
              <a:t>21 Φεβρουαρίου 2024</a:t>
            </a:fld>
            <a:endParaRPr lang="el-GR" altLang="en-US"/>
          </a:p>
        </p:txBody>
      </p:sp>
      <p:sp>
        <p:nvSpPr>
          <p:cNvPr id="5" name="Rectangle 5">
            <a:extLst>
              <a:ext uri="{FF2B5EF4-FFF2-40B4-BE49-F238E27FC236}">
                <a16:creationId xmlns:a16="http://schemas.microsoft.com/office/drawing/2014/main" id="{0A20F101-5F9A-E61F-81B5-1693952DB6A4}"/>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6" name="Rectangle 6">
            <a:extLst>
              <a:ext uri="{FF2B5EF4-FFF2-40B4-BE49-F238E27FC236}">
                <a16:creationId xmlns:a16="http://schemas.microsoft.com/office/drawing/2014/main" id="{27F5EA8F-06C6-0FDC-81F6-B1041C97E398}"/>
              </a:ext>
            </a:extLst>
          </p:cNvPr>
          <p:cNvSpPr>
            <a:spLocks noGrp="1" noChangeArrowheads="1"/>
          </p:cNvSpPr>
          <p:nvPr>
            <p:ph type="sldNum" sz="quarter" idx="12"/>
          </p:nvPr>
        </p:nvSpPr>
        <p:spPr>
          <a:ln/>
        </p:spPr>
        <p:txBody>
          <a:bodyPr/>
          <a:lstStyle>
            <a:lvl1pPr>
              <a:defRPr/>
            </a:lvl1pPr>
          </a:lstStyle>
          <a:p>
            <a:pPr>
              <a:defRPr/>
            </a:pPr>
            <a:fld id="{667B707C-87BB-4948-AC31-D297E7B25201}" type="slidenum">
              <a:rPr lang="el-GR" altLang="en-US"/>
              <a:pPr>
                <a:defRPr/>
              </a:pPr>
              <a:t>‹#›</a:t>
            </a:fld>
            <a:endParaRPr lang="el-GR" altLang="en-US"/>
          </a:p>
        </p:txBody>
      </p:sp>
    </p:spTree>
    <p:extLst>
      <p:ext uri="{BB962C8B-B14F-4D97-AF65-F5344CB8AC3E}">
        <p14:creationId xmlns:p14="http://schemas.microsoft.com/office/powerpoint/2010/main" val="3547972792"/>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70A424F-BD24-24A8-59FD-6D8BD185FF0A}"/>
              </a:ext>
            </a:extLst>
          </p:cNvPr>
          <p:cNvSpPr>
            <a:spLocks noGrp="1" noChangeArrowheads="1"/>
          </p:cNvSpPr>
          <p:nvPr>
            <p:ph type="dt" sz="half" idx="10"/>
          </p:nvPr>
        </p:nvSpPr>
        <p:spPr>
          <a:ln/>
        </p:spPr>
        <p:txBody>
          <a:bodyPr/>
          <a:lstStyle>
            <a:lvl1pPr>
              <a:defRPr/>
            </a:lvl1pPr>
          </a:lstStyle>
          <a:p>
            <a:pPr>
              <a:defRPr/>
            </a:pPr>
            <a:fld id="{0804AF18-086D-42CB-A91B-2AE731C6817E}" type="datetime4">
              <a:rPr lang="el-GR" altLang="en-US"/>
              <a:pPr>
                <a:defRPr/>
              </a:pPr>
              <a:t>21 Φεβρουαρίου 2024</a:t>
            </a:fld>
            <a:endParaRPr lang="el-GR" altLang="en-US"/>
          </a:p>
        </p:txBody>
      </p:sp>
      <p:sp>
        <p:nvSpPr>
          <p:cNvPr id="5" name="Rectangle 5">
            <a:extLst>
              <a:ext uri="{FF2B5EF4-FFF2-40B4-BE49-F238E27FC236}">
                <a16:creationId xmlns:a16="http://schemas.microsoft.com/office/drawing/2014/main" id="{4832EF4E-3FC6-FE24-AD37-9DD4B672464D}"/>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6" name="Rectangle 6">
            <a:extLst>
              <a:ext uri="{FF2B5EF4-FFF2-40B4-BE49-F238E27FC236}">
                <a16:creationId xmlns:a16="http://schemas.microsoft.com/office/drawing/2014/main" id="{75CF6CDE-7C8A-269F-123D-B9A3499D1A0B}"/>
              </a:ext>
            </a:extLst>
          </p:cNvPr>
          <p:cNvSpPr>
            <a:spLocks noGrp="1" noChangeArrowheads="1"/>
          </p:cNvSpPr>
          <p:nvPr>
            <p:ph type="sldNum" sz="quarter" idx="12"/>
          </p:nvPr>
        </p:nvSpPr>
        <p:spPr>
          <a:ln/>
        </p:spPr>
        <p:txBody>
          <a:bodyPr/>
          <a:lstStyle>
            <a:lvl1pPr>
              <a:defRPr/>
            </a:lvl1pPr>
          </a:lstStyle>
          <a:p>
            <a:pPr>
              <a:defRPr/>
            </a:pPr>
            <a:fld id="{79CDBD7E-8297-4751-A6B7-D6304A06717B}" type="slidenum">
              <a:rPr lang="el-GR" altLang="en-US"/>
              <a:pPr>
                <a:defRPr/>
              </a:pPr>
              <a:t>‹#›</a:t>
            </a:fld>
            <a:endParaRPr lang="el-GR" altLang="en-US"/>
          </a:p>
        </p:txBody>
      </p:sp>
    </p:spTree>
    <p:extLst>
      <p:ext uri="{BB962C8B-B14F-4D97-AF65-F5344CB8AC3E}">
        <p14:creationId xmlns:p14="http://schemas.microsoft.com/office/powerpoint/2010/main" val="825577966"/>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34A25B-5996-9D2D-7C4B-1FD85F71381A}"/>
              </a:ext>
            </a:extLst>
          </p:cNvPr>
          <p:cNvSpPr>
            <a:spLocks noGrp="1" noChangeArrowheads="1"/>
          </p:cNvSpPr>
          <p:nvPr>
            <p:ph type="dt" sz="half" idx="10"/>
          </p:nvPr>
        </p:nvSpPr>
        <p:spPr>
          <a:ln/>
        </p:spPr>
        <p:txBody>
          <a:bodyPr/>
          <a:lstStyle>
            <a:lvl1pPr>
              <a:defRPr/>
            </a:lvl1pPr>
          </a:lstStyle>
          <a:p>
            <a:pPr>
              <a:defRPr/>
            </a:pPr>
            <a:fld id="{F7291D91-62C9-4DC0-93D1-23E9D2D00D27}" type="datetime4">
              <a:rPr lang="el-GR" altLang="en-US"/>
              <a:pPr>
                <a:defRPr/>
              </a:pPr>
              <a:t>21 Φεβρουαρίου 2024</a:t>
            </a:fld>
            <a:endParaRPr lang="el-GR" altLang="en-US"/>
          </a:p>
        </p:txBody>
      </p:sp>
      <p:sp>
        <p:nvSpPr>
          <p:cNvPr id="6" name="Rectangle 5">
            <a:extLst>
              <a:ext uri="{FF2B5EF4-FFF2-40B4-BE49-F238E27FC236}">
                <a16:creationId xmlns:a16="http://schemas.microsoft.com/office/drawing/2014/main" id="{84D5DCCE-1318-5683-5950-C04329E02BAF}"/>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7" name="Rectangle 6">
            <a:extLst>
              <a:ext uri="{FF2B5EF4-FFF2-40B4-BE49-F238E27FC236}">
                <a16:creationId xmlns:a16="http://schemas.microsoft.com/office/drawing/2014/main" id="{1EA65B5B-D9A7-0B57-D6AD-7CE903E483FC}"/>
              </a:ext>
            </a:extLst>
          </p:cNvPr>
          <p:cNvSpPr>
            <a:spLocks noGrp="1" noChangeArrowheads="1"/>
          </p:cNvSpPr>
          <p:nvPr>
            <p:ph type="sldNum" sz="quarter" idx="12"/>
          </p:nvPr>
        </p:nvSpPr>
        <p:spPr>
          <a:ln/>
        </p:spPr>
        <p:txBody>
          <a:bodyPr/>
          <a:lstStyle>
            <a:lvl1pPr>
              <a:defRPr/>
            </a:lvl1pPr>
          </a:lstStyle>
          <a:p>
            <a:pPr>
              <a:defRPr/>
            </a:pPr>
            <a:fld id="{C354D405-6EA5-4923-81E1-0C290C4A0417}" type="slidenum">
              <a:rPr lang="el-GR" altLang="en-US"/>
              <a:pPr>
                <a:defRPr/>
              </a:pPr>
              <a:t>‹#›</a:t>
            </a:fld>
            <a:endParaRPr lang="el-GR" altLang="en-US"/>
          </a:p>
        </p:txBody>
      </p:sp>
    </p:spTree>
    <p:extLst>
      <p:ext uri="{BB962C8B-B14F-4D97-AF65-F5344CB8AC3E}">
        <p14:creationId xmlns:p14="http://schemas.microsoft.com/office/powerpoint/2010/main" val="4027430821"/>
      </p:ext>
    </p:extLst>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09ECB14-D09A-6F59-33D1-931535C4F72A}"/>
              </a:ext>
            </a:extLst>
          </p:cNvPr>
          <p:cNvSpPr>
            <a:spLocks noGrp="1" noChangeArrowheads="1"/>
          </p:cNvSpPr>
          <p:nvPr>
            <p:ph type="dt" sz="half" idx="10"/>
          </p:nvPr>
        </p:nvSpPr>
        <p:spPr>
          <a:ln/>
        </p:spPr>
        <p:txBody>
          <a:bodyPr/>
          <a:lstStyle>
            <a:lvl1pPr>
              <a:defRPr/>
            </a:lvl1pPr>
          </a:lstStyle>
          <a:p>
            <a:pPr>
              <a:defRPr/>
            </a:pPr>
            <a:fld id="{21AFCF91-E707-4699-82A7-D7DB04B4ECEE}" type="datetime4">
              <a:rPr lang="el-GR" altLang="en-US"/>
              <a:pPr>
                <a:defRPr/>
              </a:pPr>
              <a:t>21 Φεβρουαρίου 2024</a:t>
            </a:fld>
            <a:endParaRPr lang="el-GR" altLang="en-US"/>
          </a:p>
        </p:txBody>
      </p:sp>
      <p:sp>
        <p:nvSpPr>
          <p:cNvPr id="8" name="Rectangle 5">
            <a:extLst>
              <a:ext uri="{FF2B5EF4-FFF2-40B4-BE49-F238E27FC236}">
                <a16:creationId xmlns:a16="http://schemas.microsoft.com/office/drawing/2014/main" id="{391B7071-156F-3D3A-CFE4-C4256EC8730F}"/>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9" name="Rectangle 6">
            <a:extLst>
              <a:ext uri="{FF2B5EF4-FFF2-40B4-BE49-F238E27FC236}">
                <a16:creationId xmlns:a16="http://schemas.microsoft.com/office/drawing/2014/main" id="{7518FEC8-DD9A-7F5A-4C22-70C277A190EC}"/>
              </a:ext>
            </a:extLst>
          </p:cNvPr>
          <p:cNvSpPr>
            <a:spLocks noGrp="1" noChangeArrowheads="1"/>
          </p:cNvSpPr>
          <p:nvPr>
            <p:ph type="sldNum" sz="quarter" idx="12"/>
          </p:nvPr>
        </p:nvSpPr>
        <p:spPr>
          <a:ln/>
        </p:spPr>
        <p:txBody>
          <a:bodyPr/>
          <a:lstStyle>
            <a:lvl1pPr>
              <a:defRPr/>
            </a:lvl1pPr>
          </a:lstStyle>
          <a:p>
            <a:pPr>
              <a:defRPr/>
            </a:pPr>
            <a:fld id="{8367E0E6-9344-476B-B52E-4493C1CD894D}" type="slidenum">
              <a:rPr lang="el-GR" altLang="en-US"/>
              <a:pPr>
                <a:defRPr/>
              </a:pPr>
              <a:t>‹#›</a:t>
            </a:fld>
            <a:endParaRPr lang="el-GR" altLang="en-US"/>
          </a:p>
        </p:txBody>
      </p:sp>
    </p:spTree>
    <p:extLst>
      <p:ext uri="{BB962C8B-B14F-4D97-AF65-F5344CB8AC3E}">
        <p14:creationId xmlns:p14="http://schemas.microsoft.com/office/powerpoint/2010/main" val="4095502178"/>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5382C5D-341A-4C1D-F8D3-531213E337B1}"/>
              </a:ext>
            </a:extLst>
          </p:cNvPr>
          <p:cNvSpPr>
            <a:spLocks noGrp="1" noChangeArrowheads="1"/>
          </p:cNvSpPr>
          <p:nvPr>
            <p:ph type="dt" sz="half" idx="10"/>
          </p:nvPr>
        </p:nvSpPr>
        <p:spPr>
          <a:ln/>
        </p:spPr>
        <p:txBody>
          <a:bodyPr/>
          <a:lstStyle>
            <a:lvl1pPr>
              <a:defRPr/>
            </a:lvl1pPr>
          </a:lstStyle>
          <a:p>
            <a:pPr>
              <a:defRPr/>
            </a:pPr>
            <a:fld id="{DEC3162D-05D2-4A48-8879-FF27953A7E94}" type="datetime4">
              <a:rPr lang="el-GR" altLang="en-US"/>
              <a:pPr>
                <a:defRPr/>
              </a:pPr>
              <a:t>21 Φεβρουαρίου 2024</a:t>
            </a:fld>
            <a:endParaRPr lang="el-GR" altLang="en-US"/>
          </a:p>
        </p:txBody>
      </p:sp>
      <p:sp>
        <p:nvSpPr>
          <p:cNvPr id="4" name="Rectangle 5">
            <a:extLst>
              <a:ext uri="{FF2B5EF4-FFF2-40B4-BE49-F238E27FC236}">
                <a16:creationId xmlns:a16="http://schemas.microsoft.com/office/drawing/2014/main" id="{A70FF969-FB40-B23D-794A-CFDBDF97C873}"/>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5" name="Rectangle 6">
            <a:extLst>
              <a:ext uri="{FF2B5EF4-FFF2-40B4-BE49-F238E27FC236}">
                <a16:creationId xmlns:a16="http://schemas.microsoft.com/office/drawing/2014/main" id="{37D3E2AF-6106-11FC-5126-B6FA347D5BB8}"/>
              </a:ext>
            </a:extLst>
          </p:cNvPr>
          <p:cNvSpPr>
            <a:spLocks noGrp="1" noChangeArrowheads="1"/>
          </p:cNvSpPr>
          <p:nvPr>
            <p:ph type="sldNum" sz="quarter" idx="12"/>
          </p:nvPr>
        </p:nvSpPr>
        <p:spPr>
          <a:ln/>
        </p:spPr>
        <p:txBody>
          <a:bodyPr/>
          <a:lstStyle>
            <a:lvl1pPr>
              <a:defRPr/>
            </a:lvl1pPr>
          </a:lstStyle>
          <a:p>
            <a:pPr>
              <a:defRPr/>
            </a:pPr>
            <a:fld id="{A066B2FF-2150-4C88-A6AC-13F3F420D4B3}" type="slidenum">
              <a:rPr lang="el-GR" altLang="en-US"/>
              <a:pPr>
                <a:defRPr/>
              </a:pPr>
              <a:t>‹#›</a:t>
            </a:fld>
            <a:endParaRPr lang="el-GR" altLang="en-US"/>
          </a:p>
        </p:txBody>
      </p:sp>
    </p:spTree>
    <p:extLst>
      <p:ext uri="{BB962C8B-B14F-4D97-AF65-F5344CB8AC3E}">
        <p14:creationId xmlns:p14="http://schemas.microsoft.com/office/powerpoint/2010/main" val="3994841436"/>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BA8884C-ED7F-BDF0-54A7-AF86977E0108}"/>
              </a:ext>
            </a:extLst>
          </p:cNvPr>
          <p:cNvSpPr>
            <a:spLocks noGrp="1" noChangeArrowheads="1"/>
          </p:cNvSpPr>
          <p:nvPr>
            <p:ph type="dt" sz="half" idx="10"/>
          </p:nvPr>
        </p:nvSpPr>
        <p:spPr>
          <a:ln/>
        </p:spPr>
        <p:txBody>
          <a:bodyPr/>
          <a:lstStyle>
            <a:lvl1pPr>
              <a:defRPr/>
            </a:lvl1pPr>
          </a:lstStyle>
          <a:p>
            <a:pPr>
              <a:defRPr/>
            </a:pPr>
            <a:fld id="{22ED286D-4CAC-4F37-A53A-A5D17E85E8EA}" type="datetime4">
              <a:rPr lang="el-GR" altLang="en-US"/>
              <a:pPr>
                <a:defRPr/>
              </a:pPr>
              <a:t>21 Φεβρουαρίου 2024</a:t>
            </a:fld>
            <a:endParaRPr lang="el-GR" altLang="en-US"/>
          </a:p>
        </p:txBody>
      </p:sp>
      <p:sp>
        <p:nvSpPr>
          <p:cNvPr id="3" name="Rectangle 5">
            <a:extLst>
              <a:ext uri="{FF2B5EF4-FFF2-40B4-BE49-F238E27FC236}">
                <a16:creationId xmlns:a16="http://schemas.microsoft.com/office/drawing/2014/main" id="{4251AC9C-E984-3F28-E6EE-BFA716E93C77}"/>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4" name="Rectangle 6">
            <a:extLst>
              <a:ext uri="{FF2B5EF4-FFF2-40B4-BE49-F238E27FC236}">
                <a16:creationId xmlns:a16="http://schemas.microsoft.com/office/drawing/2014/main" id="{B0CD3899-A851-4F1E-32A2-38577ABC2425}"/>
              </a:ext>
            </a:extLst>
          </p:cNvPr>
          <p:cNvSpPr>
            <a:spLocks noGrp="1" noChangeArrowheads="1"/>
          </p:cNvSpPr>
          <p:nvPr>
            <p:ph type="sldNum" sz="quarter" idx="12"/>
          </p:nvPr>
        </p:nvSpPr>
        <p:spPr>
          <a:ln/>
        </p:spPr>
        <p:txBody>
          <a:bodyPr/>
          <a:lstStyle>
            <a:lvl1pPr>
              <a:defRPr/>
            </a:lvl1pPr>
          </a:lstStyle>
          <a:p>
            <a:pPr>
              <a:defRPr/>
            </a:pPr>
            <a:fld id="{73B3CAA2-77BA-456C-8799-6962CF2B2DB7}" type="slidenum">
              <a:rPr lang="el-GR" altLang="en-US"/>
              <a:pPr>
                <a:defRPr/>
              </a:pPr>
              <a:t>‹#›</a:t>
            </a:fld>
            <a:endParaRPr lang="el-GR" altLang="en-US"/>
          </a:p>
        </p:txBody>
      </p:sp>
    </p:spTree>
    <p:extLst>
      <p:ext uri="{BB962C8B-B14F-4D97-AF65-F5344CB8AC3E}">
        <p14:creationId xmlns:p14="http://schemas.microsoft.com/office/powerpoint/2010/main" val="3122919791"/>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EF60A3B-66AC-51FC-231D-3962ACE0B9F8}"/>
              </a:ext>
            </a:extLst>
          </p:cNvPr>
          <p:cNvSpPr>
            <a:spLocks noGrp="1" noChangeArrowheads="1"/>
          </p:cNvSpPr>
          <p:nvPr>
            <p:ph type="dt" sz="half" idx="10"/>
          </p:nvPr>
        </p:nvSpPr>
        <p:spPr>
          <a:ln/>
        </p:spPr>
        <p:txBody>
          <a:bodyPr/>
          <a:lstStyle>
            <a:lvl1pPr>
              <a:defRPr/>
            </a:lvl1pPr>
          </a:lstStyle>
          <a:p>
            <a:pPr>
              <a:defRPr/>
            </a:pPr>
            <a:fld id="{01F20FEF-F21D-42C4-AB8E-B7C5DC53A780}" type="datetime4">
              <a:rPr lang="el-GR" altLang="en-US"/>
              <a:pPr>
                <a:defRPr/>
              </a:pPr>
              <a:t>21 Φεβρουαρίου 2024</a:t>
            </a:fld>
            <a:endParaRPr lang="el-GR" altLang="en-US"/>
          </a:p>
        </p:txBody>
      </p:sp>
      <p:sp>
        <p:nvSpPr>
          <p:cNvPr id="6" name="Rectangle 5">
            <a:extLst>
              <a:ext uri="{FF2B5EF4-FFF2-40B4-BE49-F238E27FC236}">
                <a16:creationId xmlns:a16="http://schemas.microsoft.com/office/drawing/2014/main" id="{93E112E2-DD71-E629-6FE6-23F53837DC47}"/>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7" name="Rectangle 6">
            <a:extLst>
              <a:ext uri="{FF2B5EF4-FFF2-40B4-BE49-F238E27FC236}">
                <a16:creationId xmlns:a16="http://schemas.microsoft.com/office/drawing/2014/main" id="{59CAB865-F708-ADBA-9CD0-5CDCAC2CF2D5}"/>
              </a:ext>
            </a:extLst>
          </p:cNvPr>
          <p:cNvSpPr>
            <a:spLocks noGrp="1" noChangeArrowheads="1"/>
          </p:cNvSpPr>
          <p:nvPr>
            <p:ph type="sldNum" sz="quarter" idx="12"/>
          </p:nvPr>
        </p:nvSpPr>
        <p:spPr>
          <a:ln/>
        </p:spPr>
        <p:txBody>
          <a:bodyPr/>
          <a:lstStyle>
            <a:lvl1pPr>
              <a:defRPr/>
            </a:lvl1pPr>
          </a:lstStyle>
          <a:p>
            <a:pPr>
              <a:defRPr/>
            </a:pPr>
            <a:fld id="{5129FAE0-4B6F-4920-BF63-123C07BD5E0E}" type="slidenum">
              <a:rPr lang="el-GR" altLang="en-US"/>
              <a:pPr>
                <a:defRPr/>
              </a:pPr>
              <a:t>‹#›</a:t>
            </a:fld>
            <a:endParaRPr lang="el-GR" altLang="en-US"/>
          </a:p>
        </p:txBody>
      </p:sp>
    </p:spTree>
    <p:extLst>
      <p:ext uri="{BB962C8B-B14F-4D97-AF65-F5344CB8AC3E}">
        <p14:creationId xmlns:p14="http://schemas.microsoft.com/office/powerpoint/2010/main" val="1073994256"/>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12D7D9D-16CA-AD67-9FFE-F7A3675C7367}"/>
              </a:ext>
            </a:extLst>
          </p:cNvPr>
          <p:cNvSpPr>
            <a:spLocks noGrp="1" noChangeArrowheads="1"/>
          </p:cNvSpPr>
          <p:nvPr>
            <p:ph type="dt" sz="half" idx="10"/>
          </p:nvPr>
        </p:nvSpPr>
        <p:spPr>
          <a:ln/>
        </p:spPr>
        <p:txBody>
          <a:bodyPr/>
          <a:lstStyle>
            <a:lvl1pPr>
              <a:defRPr/>
            </a:lvl1pPr>
          </a:lstStyle>
          <a:p>
            <a:pPr>
              <a:defRPr/>
            </a:pPr>
            <a:fld id="{8EB72970-B169-46EC-A67C-45DDD04BAD66}" type="datetime4">
              <a:rPr lang="el-GR" altLang="en-US"/>
              <a:pPr>
                <a:defRPr/>
              </a:pPr>
              <a:t>21 Φεβρουαρίου 2024</a:t>
            </a:fld>
            <a:endParaRPr lang="el-GR" altLang="en-US"/>
          </a:p>
        </p:txBody>
      </p:sp>
      <p:sp>
        <p:nvSpPr>
          <p:cNvPr id="6" name="Rectangle 5">
            <a:extLst>
              <a:ext uri="{FF2B5EF4-FFF2-40B4-BE49-F238E27FC236}">
                <a16:creationId xmlns:a16="http://schemas.microsoft.com/office/drawing/2014/main" id="{0BC70CC1-14B7-4621-C697-5743458384B8}"/>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7" name="Rectangle 6">
            <a:extLst>
              <a:ext uri="{FF2B5EF4-FFF2-40B4-BE49-F238E27FC236}">
                <a16:creationId xmlns:a16="http://schemas.microsoft.com/office/drawing/2014/main" id="{66B08C6D-DE0A-C6F7-8FB3-3FB0E2267AAA}"/>
              </a:ext>
            </a:extLst>
          </p:cNvPr>
          <p:cNvSpPr>
            <a:spLocks noGrp="1" noChangeArrowheads="1"/>
          </p:cNvSpPr>
          <p:nvPr>
            <p:ph type="sldNum" sz="quarter" idx="12"/>
          </p:nvPr>
        </p:nvSpPr>
        <p:spPr>
          <a:ln/>
        </p:spPr>
        <p:txBody>
          <a:bodyPr/>
          <a:lstStyle>
            <a:lvl1pPr>
              <a:defRPr/>
            </a:lvl1pPr>
          </a:lstStyle>
          <a:p>
            <a:pPr>
              <a:defRPr/>
            </a:pPr>
            <a:fld id="{56DAC18B-5CDF-4684-BA47-FFF8B1F3AF4C}" type="slidenum">
              <a:rPr lang="el-GR" altLang="en-US"/>
              <a:pPr>
                <a:defRPr/>
              </a:pPr>
              <a:t>‹#›</a:t>
            </a:fld>
            <a:endParaRPr lang="el-GR" altLang="en-US"/>
          </a:p>
        </p:txBody>
      </p:sp>
    </p:spTree>
    <p:extLst>
      <p:ext uri="{BB962C8B-B14F-4D97-AF65-F5344CB8AC3E}">
        <p14:creationId xmlns:p14="http://schemas.microsoft.com/office/powerpoint/2010/main" val="842951933"/>
      </p:ext>
    </p:extLst>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FF75"/>
            </a:gs>
            <a:gs pos="100000">
              <a:srgbClr val="FFFFFF"/>
            </a:gs>
          </a:gsLst>
          <a:lin ang="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E92237A-388C-86EC-BCAF-2D772D7AA5A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n-US"/>
              <a:t>Click to edit Master title style</a:t>
            </a:r>
          </a:p>
        </p:txBody>
      </p:sp>
      <p:sp>
        <p:nvSpPr>
          <p:cNvPr id="1027" name="Rectangle 3">
            <a:extLst>
              <a:ext uri="{FF2B5EF4-FFF2-40B4-BE49-F238E27FC236}">
                <a16:creationId xmlns:a16="http://schemas.microsoft.com/office/drawing/2014/main" id="{54BB4633-21A0-F5A1-872B-46DCE8B5B9D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n-US"/>
              <a:t>Click to edit Master text styles</a:t>
            </a:r>
          </a:p>
          <a:p>
            <a:pPr lvl="1"/>
            <a:r>
              <a:rPr lang="el-GR" altLang="en-US"/>
              <a:t>Second level</a:t>
            </a:r>
          </a:p>
          <a:p>
            <a:pPr lvl="2"/>
            <a:r>
              <a:rPr lang="el-GR" altLang="en-US"/>
              <a:t>Third level</a:t>
            </a:r>
          </a:p>
          <a:p>
            <a:pPr lvl="3"/>
            <a:r>
              <a:rPr lang="el-GR" altLang="en-US"/>
              <a:t>Fourth level</a:t>
            </a:r>
          </a:p>
          <a:p>
            <a:pPr lvl="4"/>
            <a:r>
              <a:rPr lang="el-GR" altLang="en-US"/>
              <a:t>Fifth level</a:t>
            </a:r>
          </a:p>
        </p:txBody>
      </p:sp>
      <p:sp>
        <p:nvSpPr>
          <p:cNvPr id="427012" name="Rectangle 4">
            <a:extLst>
              <a:ext uri="{FF2B5EF4-FFF2-40B4-BE49-F238E27FC236}">
                <a16:creationId xmlns:a16="http://schemas.microsoft.com/office/drawing/2014/main" id="{EFD32BB5-3907-C9ED-4B02-65894CF9F40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800" b="0" smtClean="0">
                <a:solidFill>
                  <a:srgbClr val="2A08F8"/>
                </a:solidFill>
                <a:latin typeface="Times New Roman" panose="02020603050405020304" pitchFamily="18" charset="0"/>
              </a:defRPr>
            </a:lvl1pPr>
          </a:lstStyle>
          <a:p>
            <a:pPr>
              <a:defRPr/>
            </a:pPr>
            <a:fld id="{10582BC2-A495-4D43-A5C0-9A0D0EDE3640}" type="datetime4">
              <a:rPr lang="el-GR" altLang="en-US"/>
              <a:pPr>
                <a:defRPr/>
              </a:pPr>
              <a:t>21 Φεβρουαρίου 2024</a:t>
            </a:fld>
            <a:endParaRPr lang="el-GR" altLang="en-US"/>
          </a:p>
        </p:txBody>
      </p:sp>
      <p:sp>
        <p:nvSpPr>
          <p:cNvPr id="427013" name="Rectangle 5">
            <a:extLst>
              <a:ext uri="{FF2B5EF4-FFF2-40B4-BE49-F238E27FC236}">
                <a16:creationId xmlns:a16="http://schemas.microsoft.com/office/drawing/2014/main" id="{063A7194-0286-7822-5880-AF52109EB1FF}"/>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defRPr>
            </a:lvl1pPr>
          </a:lstStyle>
          <a:p>
            <a:pPr>
              <a:defRPr/>
            </a:pPr>
            <a:r>
              <a:rPr lang="el-GR" altLang="en-US"/>
              <a:t>Καλούδης Σπύρος - Διδακτορική Διατριβή</a:t>
            </a:r>
          </a:p>
        </p:txBody>
      </p:sp>
      <p:sp>
        <p:nvSpPr>
          <p:cNvPr id="427014" name="Rectangle 6">
            <a:extLst>
              <a:ext uri="{FF2B5EF4-FFF2-40B4-BE49-F238E27FC236}">
                <a16:creationId xmlns:a16="http://schemas.microsoft.com/office/drawing/2014/main" id="{2007CA7F-A2DB-B9D7-D396-DF467E7ACF3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800" b="0" smtClean="0">
                <a:solidFill>
                  <a:srgbClr val="2A08F8"/>
                </a:solidFill>
                <a:latin typeface="Times New Roman" panose="02020603050405020304" pitchFamily="18" charset="0"/>
              </a:defRPr>
            </a:lvl1pPr>
          </a:lstStyle>
          <a:p>
            <a:pPr>
              <a:defRPr/>
            </a:pPr>
            <a:fld id="{1B38B030-8115-4DED-BA2D-F3A5FF2DD59C}"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spd="med">
    <p:cover/>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2yPQdFPIaU" TargetMode="External"/><Relationship Id="rId2" Type="http://schemas.openxmlformats.org/officeDocument/2006/relationships/hyperlink" Target="https://silvanus-project.e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9574484-2AA6-8997-BF90-50B4B8895774}"/>
              </a:ext>
            </a:extLst>
          </p:cNvPr>
          <p:cNvSpPr>
            <a:spLocks noGrp="1"/>
          </p:cNvSpPr>
          <p:nvPr>
            <p:ph idx="1"/>
          </p:nvPr>
        </p:nvSpPr>
        <p:spPr>
          <a:xfrm>
            <a:off x="143508" y="1772816"/>
            <a:ext cx="8856984" cy="2952328"/>
          </a:xfrm>
        </p:spPr>
        <p:txBody>
          <a:bodyPr/>
          <a:lstStyle/>
          <a:p>
            <a:pPr marL="0" indent="0" algn="ctr">
              <a:buNone/>
            </a:pPr>
            <a:r>
              <a:rPr lang="el-GR" sz="2800" b="1" dirty="0">
                <a:solidFill>
                  <a:srgbClr val="0000FF"/>
                </a:solidFill>
                <a:latin typeface="Times New Roman" pitchFamily="18" charset="0"/>
                <a:cs typeface="Times New Roman" pitchFamily="18" charset="0"/>
              </a:rPr>
              <a:t>Εργαστήριο Διαχείρισης Δασικών Οικοσυστημάτων και Δασικής Χωρικής Πληροφορικής (ΕΔΔΟΔΧΠ)</a:t>
            </a:r>
          </a:p>
          <a:p>
            <a:pPr marL="0" indent="0" algn="ctr">
              <a:buNone/>
            </a:pPr>
            <a:r>
              <a:rPr lang="el-GR" sz="2800" b="1"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Laboratory of Forest Ecosystem Management and Forestry Spatial Informatics (LFEMFSI)»</a:t>
            </a:r>
            <a:endParaRPr lang="el-GR" sz="2800" b="1" dirty="0">
              <a:solidFill>
                <a:srgbClr val="0000FF"/>
              </a:solidFill>
              <a:latin typeface="Times New Roman" pitchFamily="18" charset="0"/>
              <a:cs typeface="Times New Roman" pitchFamily="18" charset="0"/>
            </a:endParaRPr>
          </a:p>
        </p:txBody>
      </p:sp>
      <p:sp>
        <p:nvSpPr>
          <p:cNvPr id="4" name="Θέση αριθμού διαφάνειας 3">
            <a:extLst>
              <a:ext uri="{FF2B5EF4-FFF2-40B4-BE49-F238E27FC236}">
                <a16:creationId xmlns:a16="http://schemas.microsoft.com/office/drawing/2014/main" id="{176B3D2A-F663-4A49-1B99-3B6D36D4EED5}"/>
              </a:ext>
            </a:extLst>
          </p:cNvPr>
          <p:cNvSpPr>
            <a:spLocks noGrp="1"/>
          </p:cNvSpPr>
          <p:nvPr>
            <p:ph type="sldNum" sz="quarter" idx="12"/>
          </p:nvPr>
        </p:nvSpPr>
        <p:spPr/>
        <p:txBody>
          <a:bodyPr/>
          <a:lstStyle/>
          <a:p>
            <a:pPr>
              <a:defRPr/>
            </a:pPr>
            <a:fld id="{667B707C-87BB-4948-AC31-D297E7B25201}" type="slidenum">
              <a:rPr lang="el-GR" altLang="en-US" smtClean="0"/>
              <a:pPr>
                <a:defRPr/>
              </a:pPr>
              <a:t>1</a:t>
            </a:fld>
            <a:endParaRPr lang="el-GR" altLang="en-US"/>
          </a:p>
        </p:txBody>
      </p:sp>
    </p:spTree>
    <p:extLst>
      <p:ext uri="{BB962C8B-B14F-4D97-AF65-F5344CB8AC3E}">
        <p14:creationId xmlns:p14="http://schemas.microsoft.com/office/powerpoint/2010/main" val="2365689519"/>
      </p:ext>
    </p:extLst>
  </p:cSld>
  <p:clrMapOvr>
    <a:masterClrMapping/>
  </p:clrMapOvr>
  <p:transition spd="med">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64846D-D419-4DF2-22ED-012E06A72C38}"/>
              </a:ext>
            </a:extLst>
          </p:cNvPr>
          <p:cNvSpPr>
            <a:spLocks noGrp="1"/>
          </p:cNvSpPr>
          <p:nvPr>
            <p:ph type="title"/>
          </p:nvPr>
        </p:nvSpPr>
        <p:spPr>
          <a:xfrm>
            <a:off x="464713" y="136525"/>
            <a:ext cx="8229600" cy="484162"/>
          </a:xfrm>
        </p:spPr>
        <p:txBody>
          <a:bodyPr/>
          <a:lstStyle/>
          <a:p>
            <a:r>
              <a:rPr lang="el-GR" sz="2800" b="1" dirty="0">
                <a:solidFill>
                  <a:srgbClr val="0000FF"/>
                </a:solidFill>
                <a:latin typeface="Times New Roman" pitchFamily="18" charset="0"/>
                <a:ea typeface="+mn-ea"/>
                <a:cs typeface="Times New Roman" pitchFamily="18" charset="0"/>
              </a:rPr>
              <a:t>Ενδεικτική Ερευνητική Δραστηριότητα</a:t>
            </a:r>
          </a:p>
        </p:txBody>
      </p:sp>
      <p:sp>
        <p:nvSpPr>
          <p:cNvPr id="4" name="Θέση αριθμού διαφάνειας 3">
            <a:extLst>
              <a:ext uri="{FF2B5EF4-FFF2-40B4-BE49-F238E27FC236}">
                <a16:creationId xmlns:a16="http://schemas.microsoft.com/office/drawing/2014/main" id="{C1221CD2-E493-CA92-F57A-5C0A794700CE}"/>
              </a:ext>
            </a:extLst>
          </p:cNvPr>
          <p:cNvSpPr>
            <a:spLocks noGrp="1"/>
          </p:cNvSpPr>
          <p:nvPr>
            <p:ph type="sldNum" sz="quarter" idx="12"/>
          </p:nvPr>
        </p:nvSpPr>
        <p:spPr/>
        <p:txBody>
          <a:bodyPr/>
          <a:lstStyle/>
          <a:p>
            <a:pPr>
              <a:defRPr/>
            </a:pPr>
            <a:fld id="{667B707C-87BB-4948-AC31-D297E7B25201}" type="slidenum">
              <a:rPr lang="el-GR" altLang="en-US" smtClean="0"/>
              <a:pPr>
                <a:defRPr/>
              </a:pPr>
              <a:t>10</a:t>
            </a:fld>
            <a:endParaRPr lang="el-GR" altLang="en-US"/>
          </a:p>
        </p:txBody>
      </p:sp>
      <p:pic>
        <p:nvPicPr>
          <p:cNvPr id="5" name="Picture 4" descr="A picture containing plant">
            <a:extLst>
              <a:ext uri="{FF2B5EF4-FFF2-40B4-BE49-F238E27FC236}">
                <a16:creationId xmlns:a16="http://schemas.microsoft.com/office/drawing/2014/main" id="{34D4A7BC-2095-8B7D-DA33-A7FE2116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79526"/>
            <a:ext cx="8928992" cy="5011550"/>
          </a:xfrm>
          <a:prstGeom prst="rect">
            <a:avLst/>
          </a:prstGeom>
        </p:spPr>
      </p:pic>
      <p:cxnSp>
        <p:nvCxnSpPr>
          <p:cNvPr id="6" name="Ευθεία γραμμή σύνδεσης 4">
            <a:extLst>
              <a:ext uri="{FF2B5EF4-FFF2-40B4-BE49-F238E27FC236}">
                <a16:creationId xmlns:a16="http://schemas.microsoft.com/office/drawing/2014/main" id="{338156F5-8A4B-0128-1315-7C47CB987AD6}"/>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300400"/>
      </p:ext>
    </p:extLst>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Τίτλος 2">
            <a:extLst>
              <a:ext uri="{FF2B5EF4-FFF2-40B4-BE49-F238E27FC236}">
                <a16:creationId xmlns:a16="http://schemas.microsoft.com/office/drawing/2014/main" id="{E6E5B3C8-467A-9009-6CB5-78EC3AA5F109}"/>
              </a:ext>
            </a:extLst>
          </p:cNvPr>
          <p:cNvSpPr>
            <a:spLocks noGrp="1"/>
          </p:cNvSpPr>
          <p:nvPr>
            <p:ph type="title"/>
          </p:nvPr>
        </p:nvSpPr>
        <p:spPr>
          <a:xfrm>
            <a:off x="753756" y="-1493"/>
            <a:ext cx="7634200" cy="666296"/>
          </a:xfrm>
        </p:spPr>
        <p:txBody>
          <a:bodyPr vert="horz" lIns="91440" tIns="45720" rIns="91440" bIns="45720" rtlCol="0" anchor="b">
            <a:normAutofit/>
          </a:bodyPr>
          <a:lstStyle/>
          <a:p>
            <a:pPr eaLnBrk="1" hangingPunct="1">
              <a:lnSpc>
                <a:spcPct val="90000"/>
              </a:lnSpc>
            </a:pPr>
            <a:r>
              <a:rPr lang="el-GR" sz="2800" b="1" dirty="0">
                <a:solidFill>
                  <a:srgbClr val="0000FF"/>
                </a:solidFill>
                <a:latin typeface="Times New Roman" pitchFamily="18" charset="0"/>
                <a:ea typeface="+mn-ea"/>
                <a:cs typeface="Times New Roman" pitchFamily="18" charset="0"/>
              </a:rPr>
              <a:t>Μελέτες Μεταβολών Εδαφοκάλυψης</a:t>
            </a:r>
            <a:endParaRPr lang="en-US" sz="2800" kern="1200" dirty="0">
              <a:solidFill>
                <a:schemeClr val="tx1"/>
              </a:solidFill>
              <a:latin typeface="+mj-lt"/>
              <a:ea typeface="+mj-ea"/>
              <a:cs typeface="+mj-cs"/>
            </a:endParaRPr>
          </a:p>
        </p:txBody>
      </p:sp>
      <p:pic>
        <p:nvPicPr>
          <p:cNvPr id="11" name="Θέση περιεχομένου 10">
            <a:extLst>
              <a:ext uri="{FF2B5EF4-FFF2-40B4-BE49-F238E27FC236}">
                <a16:creationId xmlns:a16="http://schemas.microsoft.com/office/drawing/2014/main" id="{4DD49C81-1D5A-483B-9A35-953E644466B2}"/>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22150" r="4571" b="2"/>
          <a:stretch/>
        </p:blipFill>
        <p:spPr>
          <a:xfrm>
            <a:off x="169466" y="1819509"/>
            <a:ext cx="4352493" cy="3890357"/>
          </a:xfrm>
          <a:prstGeom prst="rect">
            <a:avLst/>
          </a:prstGeom>
        </p:spPr>
      </p:pic>
      <p:pic>
        <p:nvPicPr>
          <p:cNvPr id="2" name="Θέση περιεχομένου 8">
            <a:extLst>
              <a:ext uri="{FF2B5EF4-FFF2-40B4-BE49-F238E27FC236}">
                <a16:creationId xmlns:a16="http://schemas.microsoft.com/office/drawing/2014/main" id="{4E75FAC3-9872-25E8-9433-1E96CABE6D88}"/>
              </a:ext>
            </a:extLst>
          </p:cNvPr>
          <p:cNvPicPr>
            <a:picLocks noChangeAspect="1"/>
          </p:cNvPicPr>
          <p:nvPr/>
        </p:nvPicPr>
        <p:blipFill rotWithShape="1">
          <a:blip r:embed="rId3">
            <a:extLst>
              <a:ext uri="{28A0092B-C50C-407E-A947-70E740481C1C}">
                <a14:useLocalDpi xmlns:a14="http://schemas.microsoft.com/office/drawing/2010/main" val="0"/>
              </a:ext>
            </a:extLst>
          </a:blip>
          <a:srcRect l="20286" r="9788" b="-3"/>
          <a:stretch/>
        </p:blipFill>
        <p:spPr bwMode="auto">
          <a:xfrm>
            <a:off x="4751021" y="1819509"/>
            <a:ext cx="4352492" cy="38903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8B15ED1C-79B9-EE46-03E0-9408693A2F94}"/>
              </a:ext>
            </a:extLst>
          </p:cNvPr>
          <p:cNvSpPr txBox="1"/>
          <p:nvPr/>
        </p:nvSpPr>
        <p:spPr>
          <a:xfrm>
            <a:off x="1331640" y="5838076"/>
            <a:ext cx="2520280" cy="584775"/>
          </a:xfrm>
          <a:prstGeom prst="rect">
            <a:avLst/>
          </a:prstGeom>
          <a:noFill/>
        </p:spPr>
        <p:txBody>
          <a:bodyPr wrap="square">
            <a:spAutoFit/>
          </a:bodyPr>
          <a:lstStyle/>
          <a:p>
            <a:r>
              <a:rPr lang="el-GR" sz="3200" kern="1200">
                <a:solidFill>
                  <a:schemeClr val="tx1"/>
                </a:solidFill>
                <a:latin typeface="+mj-lt"/>
                <a:ea typeface="+mj-ea"/>
                <a:cs typeface="+mj-cs"/>
              </a:rPr>
              <a:t>Έτος </a:t>
            </a:r>
            <a:r>
              <a:rPr lang="en-US" sz="3200" kern="1200">
                <a:solidFill>
                  <a:schemeClr val="tx1"/>
                </a:solidFill>
                <a:latin typeface="+mj-lt"/>
                <a:ea typeface="+mj-ea"/>
                <a:cs typeface="+mj-cs"/>
              </a:rPr>
              <a:t>2015</a:t>
            </a:r>
            <a:endParaRPr lang="el-GR" dirty="0"/>
          </a:p>
        </p:txBody>
      </p:sp>
      <p:sp>
        <p:nvSpPr>
          <p:cNvPr id="6" name="TextBox 5">
            <a:extLst>
              <a:ext uri="{FF2B5EF4-FFF2-40B4-BE49-F238E27FC236}">
                <a16:creationId xmlns:a16="http://schemas.microsoft.com/office/drawing/2014/main" id="{18E85885-21B2-0307-1B4E-EECFE776A5B3}"/>
              </a:ext>
            </a:extLst>
          </p:cNvPr>
          <p:cNvSpPr txBox="1"/>
          <p:nvPr/>
        </p:nvSpPr>
        <p:spPr>
          <a:xfrm>
            <a:off x="5214682" y="5838076"/>
            <a:ext cx="2520280" cy="584775"/>
          </a:xfrm>
          <a:prstGeom prst="rect">
            <a:avLst/>
          </a:prstGeom>
          <a:noFill/>
        </p:spPr>
        <p:txBody>
          <a:bodyPr wrap="square">
            <a:spAutoFit/>
          </a:bodyPr>
          <a:lstStyle/>
          <a:p>
            <a:r>
              <a:rPr lang="el-GR" sz="3200" kern="1200">
                <a:solidFill>
                  <a:schemeClr val="tx1"/>
                </a:solidFill>
                <a:latin typeface="+mj-lt"/>
                <a:ea typeface="+mj-ea"/>
                <a:cs typeface="+mj-cs"/>
              </a:rPr>
              <a:t>Έτος 1945</a:t>
            </a:r>
            <a:endParaRPr lang="el-GR" dirty="0"/>
          </a:p>
        </p:txBody>
      </p:sp>
      <p:cxnSp>
        <p:nvCxnSpPr>
          <p:cNvPr id="4" name="Ευθεία γραμμή σύνδεσης 4">
            <a:extLst>
              <a:ext uri="{FF2B5EF4-FFF2-40B4-BE49-F238E27FC236}">
                <a16:creationId xmlns:a16="http://schemas.microsoft.com/office/drawing/2014/main" id="{71A76823-139C-6D19-C35C-EC00ECC7BD7C}"/>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890990"/>
      </p:ext>
    </p:extLst>
  </p:cSld>
  <p:clrMapOvr>
    <a:masterClrMapping/>
  </p:clrMapOvr>
  <p:transition spd="med">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7E4A98-0774-AFD5-24D6-E1FBA6ADFA38}"/>
              </a:ext>
            </a:extLst>
          </p:cNvPr>
          <p:cNvSpPr>
            <a:spLocks noGrp="1"/>
          </p:cNvSpPr>
          <p:nvPr>
            <p:ph type="title"/>
          </p:nvPr>
        </p:nvSpPr>
        <p:spPr>
          <a:xfrm>
            <a:off x="492384" y="69442"/>
            <a:ext cx="7886700" cy="484163"/>
          </a:xfrm>
        </p:spPr>
        <p:txBody>
          <a:bodyPr/>
          <a:lstStyle/>
          <a:p>
            <a:r>
              <a:rPr lang="el-GR" sz="2800" b="1" dirty="0">
                <a:solidFill>
                  <a:srgbClr val="0000FF"/>
                </a:solidFill>
                <a:latin typeface="Times New Roman" pitchFamily="18" charset="0"/>
                <a:ea typeface="+mn-ea"/>
                <a:cs typeface="Times New Roman" pitchFamily="18" charset="0"/>
              </a:rPr>
              <a:t>Αποτελέσματα επεξεργασίας</a:t>
            </a:r>
          </a:p>
        </p:txBody>
      </p:sp>
      <p:sp>
        <p:nvSpPr>
          <p:cNvPr id="7" name="Θέση αριθμού διαφάνειας 6">
            <a:extLst>
              <a:ext uri="{FF2B5EF4-FFF2-40B4-BE49-F238E27FC236}">
                <a16:creationId xmlns:a16="http://schemas.microsoft.com/office/drawing/2014/main" id="{B3CE0642-496C-C5E7-C988-CF69DD93AF4D}"/>
              </a:ext>
            </a:extLst>
          </p:cNvPr>
          <p:cNvSpPr>
            <a:spLocks noGrp="1"/>
          </p:cNvSpPr>
          <p:nvPr>
            <p:ph type="sldNum" sz="quarter" idx="12"/>
          </p:nvPr>
        </p:nvSpPr>
        <p:spPr/>
        <p:txBody>
          <a:bodyPr/>
          <a:lstStyle/>
          <a:p>
            <a:pPr>
              <a:defRPr/>
            </a:pPr>
            <a:fld id="{8367E0E6-9344-476B-B52E-4493C1CD894D}" type="slidenum">
              <a:rPr lang="el-GR" altLang="en-US" smtClean="0"/>
              <a:pPr>
                <a:defRPr/>
              </a:pPr>
              <a:t>12</a:t>
            </a:fld>
            <a:endParaRPr lang="el-GR" altLang="en-US"/>
          </a:p>
        </p:txBody>
      </p:sp>
      <p:sp>
        <p:nvSpPr>
          <p:cNvPr id="8" name="Rectangle 2">
            <a:extLst>
              <a:ext uri="{FF2B5EF4-FFF2-40B4-BE49-F238E27FC236}">
                <a16:creationId xmlns:a16="http://schemas.microsoft.com/office/drawing/2014/main" id="{8EF5C556-7AF5-3840-132D-65386B6619B2}"/>
              </a:ext>
            </a:extLst>
          </p:cNvPr>
          <p:cNvSpPr>
            <a:spLocks noChangeArrowheads="1"/>
          </p:cNvSpPr>
          <p:nvPr/>
        </p:nvSpPr>
        <p:spPr bwMode="auto">
          <a:xfrm>
            <a:off x="1187624" y="1806574"/>
            <a:ext cx="122726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graphicFrame>
        <p:nvGraphicFramePr>
          <p:cNvPr id="9" name="Αντικείμενο 8">
            <a:extLst>
              <a:ext uri="{FF2B5EF4-FFF2-40B4-BE49-F238E27FC236}">
                <a16:creationId xmlns:a16="http://schemas.microsoft.com/office/drawing/2014/main" id="{2BDB19AA-8C5C-03E5-9AA5-221756E79FC6}"/>
              </a:ext>
            </a:extLst>
          </p:cNvPr>
          <p:cNvGraphicFramePr>
            <a:graphicFrameLocks/>
          </p:cNvGraphicFramePr>
          <p:nvPr>
            <p:extLst>
              <p:ext uri="{D42A27DB-BD31-4B8C-83A1-F6EECF244321}">
                <p14:modId xmlns:p14="http://schemas.microsoft.com/office/powerpoint/2010/main" val="2974491079"/>
              </p:ext>
            </p:extLst>
          </p:nvPr>
        </p:nvGraphicFramePr>
        <p:xfrm>
          <a:off x="627062" y="1124744"/>
          <a:ext cx="7617345" cy="5368131"/>
        </p:xfrm>
        <a:graphic>
          <a:graphicData uri="http://schemas.openxmlformats.org/presentationml/2006/ole">
            <mc:AlternateContent xmlns:mc="http://schemas.openxmlformats.org/markup-compatibility/2006">
              <mc:Choice xmlns:v="urn:schemas-microsoft-com:vml" Requires="v">
                <p:oleObj name="Chart" r:id="rId2" imgW="5250095" imgH="3246058" progId="Excel.Chart.8">
                  <p:embed/>
                </p:oleObj>
              </mc:Choice>
              <mc:Fallback>
                <p:oleObj name="Chart" r:id="rId2" imgW="5250095" imgH="3246058" progId="Excel.Chart.8">
                  <p:embed/>
                  <p:pic>
                    <p:nvPicPr>
                      <p:cNvPr id="0" name="Objec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2" y="1124744"/>
                        <a:ext cx="7617345" cy="5368131"/>
                      </a:xfrm>
                      <a:prstGeom prst="rect">
                        <a:avLst/>
                      </a:prstGeom>
                      <a:noFill/>
                    </p:spPr>
                  </p:pic>
                </p:oleObj>
              </mc:Fallback>
            </mc:AlternateContent>
          </a:graphicData>
        </a:graphic>
      </p:graphicFrame>
      <p:cxnSp>
        <p:nvCxnSpPr>
          <p:cNvPr id="3" name="Ευθεία γραμμή σύνδεσης 4">
            <a:extLst>
              <a:ext uri="{FF2B5EF4-FFF2-40B4-BE49-F238E27FC236}">
                <a16:creationId xmlns:a16="http://schemas.microsoft.com/office/drawing/2014/main" id="{8C9B683E-FB69-0C69-D884-18A1344218A5}"/>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247838"/>
      </p:ext>
    </p:extLst>
  </p:cSld>
  <p:clrMapOvr>
    <a:masterClrMapping/>
  </p:clrMapOvr>
  <p:transition spd="med">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G:\+ TEI\+ ΕΚΠΑΙΔΕΥΣΗ\ΠΤΥΧΙΑΚΕΣ\+ PARKS\+28-6-2016\GeostatisticalAnalysis\TMperCitizenParksKernelBarriers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620688"/>
            <a:ext cx="4644008" cy="6237312"/>
          </a:xfrm>
          <a:prstGeom prst="rect">
            <a:avLst/>
          </a:prstGeom>
          <a:noFill/>
          <a:ln>
            <a:noFill/>
          </a:ln>
        </p:spPr>
      </p:pic>
      <p:sp>
        <p:nvSpPr>
          <p:cNvPr id="4" name="Θέση αριθμού διαφάνειας 3"/>
          <p:cNvSpPr>
            <a:spLocks noGrp="1"/>
          </p:cNvSpPr>
          <p:nvPr>
            <p:ph type="sldNum" sz="quarter" idx="12"/>
          </p:nvPr>
        </p:nvSpPr>
        <p:spPr/>
        <p:txBody>
          <a:bodyPr/>
          <a:lstStyle/>
          <a:p>
            <a:fld id="{D3F1D1C4-C2D9-4231-9FB2-B2D9D97AA41D}" type="slidenum">
              <a:rPr lang="el-GR" smtClean="0"/>
              <a:pPr/>
              <a:t>13</a:t>
            </a:fld>
            <a:endParaRPr lang="el-GR"/>
          </a:p>
        </p:txBody>
      </p:sp>
      <p:cxnSp>
        <p:nvCxnSpPr>
          <p:cNvPr id="5" name="Ευθεία γραμμή σύνδεσης 4"/>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6 - TextBox"/>
          <p:cNvSpPr txBox="1"/>
          <p:nvPr/>
        </p:nvSpPr>
        <p:spPr>
          <a:xfrm>
            <a:off x="0" y="0"/>
            <a:ext cx="9036496" cy="523220"/>
          </a:xfrm>
          <a:prstGeom prst="rect">
            <a:avLst/>
          </a:prstGeom>
          <a:noFill/>
        </p:spPr>
        <p:txBody>
          <a:bodyPr wrap="square" rtlCol="0">
            <a:spAutoFit/>
          </a:bodyPr>
          <a:lstStyle/>
          <a:p>
            <a:pPr marL="0" lvl="1" algn="ctr"/>
            <a:r>
              <a:rPr lang="el-GR" sz="2800" b="1" dirty="0">
                <a:solidFill>
                  <a:srgbClr val="0000FF"/>
                </a:solidFill>
                <a:latin typeface="Times New Roman" pitchFamily="18" charset="0"/>
                <a:cs typeface="Times New Roman" pitchFamily="18" charset="0"/>
              </a:rPr>
              <a:t>Μελέτη Κατανομής Πάρκων (</a:t>
            </a:r>
            <a:r>
              <a:rPr lang="en-US" sz="2800" b="1" dirty="0">
                <a:solidFill>
                  <a:srgbClr val="0000FF"/>
                </a:solidFill>
                <a:latin typeface="Times New Roman" pitchFamily="18" charset="0"/>
                <a:cs typeface="Times New Roman" pitchFamily="18" charset="0"/>
              </a:rPr>
              <a:t>m</a:t>
            </a:r>
            <a:r>
              <a:rPr lang="el-GR" sz="2800" b="1" baseline="30000" dirty="0">
                <a:solidFill>
                  <a:srgbClr val="0000FF"/>
                </a:solidFill>
                <a:latin typeface="Times New Roman" pitchFamily="18" charset="0"/>
                <a:cs typeface="Times New Roman" pitchFamily="18" charset="0"/>
              </a:rPr>
              <a:t>2</a:t>
            </a:r>
            <a:r>
              <a:rPr lang="en-US" sz="2800" b="1" dirty="0">
                <a:solidFill>
                  <a:srgbClr val="0000FF"/>
                </a:solidFill>
                <a:latin typeface="Times New Roman" pitchFamily="18" charset="0"/>
                <a:cs typeface="Times New Roman" pitchFamily="18" charset="0"/>
              </a:rPr>
              <a:t>/</a:t>
            </a:r>
            <a:r>
              <a:rPr lang="el-GR" sz="2800" b="1" dirty="0">
                <a:solidFill>
                  <a:srgbClr val="0000FF"/>
                </a:solidFill>
                <a:latin typeface="Times New Roman" pitchFamily="18" charset="0"/>
                <a:cs typeface="Times New Roman" pitchFamily="18" charset="0"/>
              </a:rPr>
              <a:t>κάτοικο στην Αττική)</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 Εικόνα" descr="buffer1 500.jpg"/>
          <p:cNvPicPr/>
          <p:nvPr/>
        </p:nvPicPr>
        <p:blipFill>
          <a:blip r:embed="rId2" cstate="print"/>
          <a:stretch>
            <a:fillRect/>
          </a:stretch>
        </p:blipFill>
        <p:spPr>
          <a:xfrm>
            <a:off x="0" y="649676"/>
            <a:ext cx="4427984" cy="6192688"/>
          </a:xfrm>
          <a:prstGeom prst="rect">
            <a:avLst/>
          </a:prstGeom>
        </p:spPr>
      </p:pic>
      <p:pic>
        <p:nvPicPr>
          <p:cNvPr id="3" name="1 - Εικόνα" descr="buffer2 1000.jpg"/>
          <p:cNvPicPr/>
          <p:nvPr/>
        </p:nvPicPr>
        <p:blipFill>
          <a:blip r:embed="rId3" cstate="print"/>
          <a:stretch>
            <a:fillRect/>
          </a:stretch>
        </p:blipFill>
        <p:spPr>
          <a:xfrm>
            <a:off x="4409969" y="656738"/>
            <a:ext cx="4716016" cy="6192688"/>
          </a:xfrm>
          <a:prstGeom prst="rect">
            <a:avLst/>
          </a:prstGeom>
        </p:spPr>
      </p:pic>
      <p:sp>
        <p:nvSpPr>
          <p:cNvPr id="4" name="Θέση αριθμού διαφάνειας 3"/>
          <p:cNvSpPr>
            <a:spLocks noGrp="1"/>
          </p:cNvSpPr>
          <p:nvPr>
            <p:ph type="sldNum" sz="quarter" idx="12"/>
          </p:nvPr>
        </p:nvSpPr>
        <p:spPr/>
        <p:txBody>
          <a:bodyPr/>
          <a:lstStyle/>
          <a:p>
            <a:fld id="{D3F1D1C4-C2D9-4231-9FB2-B2D9D97AA41D}" type="slidenum">
              <a:rPr lang="el-GR" smtClean="0"/>
              <a:pPr/>
              <a:t>14</a:t>
            </a:fld>
            <a:endParaRPr lang="el-GR"/>
          </a:p>
        </p:txBody>
      </p:sp>
      <p:sp>
        <p:nvSpPr>
          <p:cNvPr id="5" name="1 - TextBox"/>
          <p:cNvSpPr txBox="1"/>
          <p:nvPr/>
        </p:nvSpPr>
        <p:spPr>
          <a:xfrm>
            <a:off x="107504" y="0"/>
            <a:ext cx="8928992" cy="523220"/>
          </a:xfrm>
          <a:prstGeom prst="rect">
            <a:avLst/>
          </a:prstGeom>
          <a:noFill/>
        </p:spPr>
        <p:txBody>
          <a:bodyPr wrap="square" rtlCol="0">
            <a:spAutoFit/>
          </a:bodyPr>
          <a:lstStyle/>
          <a:p>
            <a:pPr algn="ctr"/>
            <a:r>
              <a:rPr lang="el-GR" sz="2800" dirty="0">
                <a:solidFill>
                  <a:srgbClr val="0000FF"/>
                </a:solidFill>
                <a:latin typeface="Times New Roman" pitchFamily="18" charset="0"/>
                <a:cs typeface="Times New Roman" pitchFamily="18" charset="0"/>
              </a:rPr>
              <a:t>Χάρτες ζωνών εγγύτητας 500 και 1000 μ.</a:t>
            </a:r>
          </a:p>
        </p:txBody>
      </p:sp>
      <p:cxnSp>
        <p:nvCxnSpPr>
          <p:cNvPr id="6" name="Ευθεία γραμμή σύνδεσης 5"/>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D3F1D1C4-C2D9-4231-9FB2-B2D9D97AA41D}" type="slidenum">
              <a:rPr lang="el-GR" smtClean="0"/>
              <a:pPr/>
              <a:t>15</a:t>
            </a:fld>
            <a:endParaRPr lang="el-GR"/>
          </a:p>
        </p:txBody>
      </p:sp>
      <p:sp>
        <p:nvSpPr>
          <p:cNvPr id="4" name="1 - TextBox"/>
          <p:cNvSpPr txBox="1"/>
          <p:nvPr/>
        </p:nvSpPr>
        <p:spPr>
          <a:xfrm>
            <a:off x="107504" y="0"/>
            <a:ext cx="8928992" cy="523220"/>
          </a:xfrm>
          <a:prstGeom prst="rect">
            <a:avLst/>
          </a:prstGeom>
          <a:noFill/>
        </p:spPr>
        <p:txBody>
          <a:bodyPr wrap="square" rtlCol="0">
            <a:spAutoFit/>
          </a:bodyPr>
          <a:lstStyle/>
          <a:p>
            <a:pPr algn="ctr"/>
            <a:r>
              <a:rPr lang="el-GR" sz="2800" dirty="0">
                <a:solidFill>
                  <a:srgbClr val="0000FF"/>
                </a:solidFill>
                <a:latin typeface="Times New Roman" pitchFamily="18" charset="0"/>
                <a:cs typeface="Times New Roman" pitchFamily="18" charset="0"/>
              </a:rPr>
              <a:t>Διάγραμμα κάλυψης ζωνών εγγύτητας/Δήμο</a:t>
            </a:r>
          </a:p>
        </p:txBody>
      </p:sp>
      <p:cxnSp>
        <p:nvCxnSpPr>
          <p:cNvPr id="5" name="Ευθεία γραμμή σύνδεσης 4"/>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6" name="Γράφημα 5"/>
          <p:cNvGraphicFramePr/>
          <p:nvPr>
            <p:extLst>
              <p:ext uri="{D42A27DB-BD31-4B8C-83A1-F6EECF244321}">
                <p14:modId xmlns:p14="http://schemas.microsoft.com/office/powerpoint/2010/main" val="994792884"/>
              </p:ext>
            </p:extLst>
          </p:nvPr>
        </p:nvGraphicFramePr>
        <p:xfrm>
          <a:off x="1" y="764704"/>
          <a:ext cx="9144000" cy="609329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p:cTn id="7" dur="500" fill="hold"/>
                                        <p:tgtEl>
                                          <p:spTgt spid="6">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6">
                                            <p:graphicEl>
                                              <a:chart seriesIdx="-3" categoryIdx="-3" bldStep="gridLegend"/>
                                            </p:graphicEl>
                                          </p:spTgt>
                                        </p:tgtEl>
                                      </p:cBhvr>
                                    </p:animEffect>
                                    <p:anim calcmode="lin" valueType="num">
                                      <p:cBhvr>
                                        <p:cTn id="10" dur="500" fill="hold"/>
                                        <p:tgtEl>
                                          <p:spTgt spid="6">
                                            <p:graphicEl>
                                              <a:chart seriesIdx="-3" categoryIdx="-3" bldStep="gridLegend"/>
                                            </p:graphicEl>
                                          </p:spTgt>
                                        </p:tgtEl>
                                        <p:attrNameLst>
                                          <p:attrName>ppt_x</p:attrName>
                                        </p:attrNameLst>
                                      </p:cBhvr>
                                      <p:tavLst>
                                        <p:tav tm="0">
                                          <p:val>
                                            <p:fltVal val="0.5"/>
                                          </p:val>
                                        </p:tav>
                                        <p:tav tm="100000">
                                          <p:val>
                                            <p:strVal val="#ppt_x"/>
                                          </p:val>
                                        </p:tav>
                                      </p:tavLst>
                                    </p:anim>
                                    <p:anim calcmode="lin" valueType="num">
                                      <p:cBhvr>
                                        <p:cTn id="11" dur="500" fill="hold"/>
                                        <p:tgtEl>
                                          <p:spTgt spid="6">
                                            <p:graphicEl>
                                              <a:chart seriesIdx="-3" categoryIdx="-3" bldStep="gridLegend"/>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6">
                                            <p:graphicEl>
                                              <a:chart seriesIdx="0" categoryIdx="-4" bldStep="series"/>
                                            </p:graphicEl>
                                          </p:spTgt>
                                        </p:tgtEl>
                                        <p:attrNameLst>
                                          <p:attrName>style.visibility</p:attrName>
                                        </p:attrNameLst>
                                      </p:cBhvr>
                                      <p:to>
                                        <p:strVal val="visible"/>
                                      </p:to>
                                    </p:set>
                                    <p:anim calcmode="lin" valueType="num">
                                      <p:cBhvr>
                                        <p:cTn id="16" dur="500" fill="hold"/>
                                        <p:tgtEl>
                                          <p:spTgt spid="6">
                                            <p:graphicEl>
                                              <a:chart seriesIdx="0" categoryIdx="-4" bldStep="series"/>
                                            </p:graphicEl>
                                          </p:spTgt>
                                        </p:tgtEl>
                                        <p:attrNameLst>
                                          <p:attrName>ppt_w</p:attrName>
                                        </p:attrNameLst>
                                      </p:cBhvr>
                                      <p:tavLst>
                                        <p:tav tm="0">
                                          <p:val>
                                            <p:fltVal val="0"/>
                                          </p:val>
                                        </p:tav>
                                        <p:tav tm="100000">
                                          <p:val>
                                            <p:strVal val="#ppt_w"/>
                                          </p:val>
                                        </p:tav>
                                      </p:tavLst>
                                    </p:anim>
                                    <p:anim calcmode="lin" valueType="num">
                                      <p:cBhvr>
                                        <p:cTn id="17" dur="500" fill="hold"/>
                                        <p:tgtEl>
                                          <p:spTgt spid="6">
                                            <p:graphicEl>
                                              <a:chart seriesIdx="0" categoryIdx="-4" bldStep="series"/>
                                            </p:graphicEl>
                                          </p:spTgt>
                                        </p:tgtEl>
                                        <p:attrNameLst>
                                          <p:attrName>ppt_h</p:attrName>
                                        </p:attrNameLst>
                                      </p:cBhvr>
                                      <p:tavLst>
                                        <p:tav tm="0">
                                          <p:val>
                                            <p:fltVal val="0"/>
                                          </p:val>
                                        </p:tav>
                                        <p:tav tm="100000">
                                          <p:val>
                                            <p:strVal val="#ppt_h"/>
                                          </p:val>
                                        </p:tav>
                                      </p:tavLst>
                                    </p:anim>
                                    <p:animEffect transition="in" filter="fade">
                                      <p:cBhvr>
                                        <p:cTn id="18" dur="500"/>
                                        <p:tgtEl>
                                          <p:spTgt spid="6">
                                            <p:graphicEl>
                                              <a:chart seriesIdx="0" categoryIdx="-4" bldStep="series"/>
                                            </p:graphicEl>
                                          </p:spTgt>
                                        </p:tgtEl>
                                      </p:cBhvr>
                                    </p:animEffect>
                                    <p:anim calcmode="lin" valueType="num">
                                      <p:cBhvr>
                                        <p:cTn id="19" dur="500" fill="hold"/>
                                        <p:tgtEl>
                                          <p:spTgt spid="6">
                                            <p:graphicEl>
                                              <a:chart seriesIdx="0" categoryIdx="-4" bldStep="series"/>
                                            </p:graphicEl>
                                          </p:spTgt>
                                        </p:tgtEl>
                                        <p:attrNameLst>
                                          <p:attrName>ppt_x</p:attrName>
                                        </p:attrNameLst>
                                      </p:cBhvr>
                                      <p:tavLst>
                                        <p:tav tm="0">
                                          <p:val>
                                            <p:fltVal val="0.5"/>
                                          </p:val>
                                        </p:tav>
                                        <p:tav tm="100000">
                                          <p:val>
                                            <p:strVal val="#ppt_x"/>
                                          </p:val>
                                        </p:tav>
                                      </p:tavLst>
                                    </p:anim>
                                    <p:anim calcmode="lin" valueType="num">
                                      <p:cBhvr>
                                        <p:cTn id="20" dur="500" fill="hold"/>
                                        <p:tgtEl>
                                          <p:spTgt spid="6">
                                            <p:graphicEl>
                                              <a:chart seriesIdx="0" categoryIdx="-4" bldStep="series"/>
                                            </p:graphic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6">
                                            <p:graphicEl>
                                              <a:chart seriesIdx="1" categoryIdx="-4" bldStep="series"/>
                                            </p:graphicEl>
                                          </p:spTgt>
                                        </p:tgtEl>
                                        <p:attrNameLst>
                                          <p:attrName>style.visibility</p:attrName>
                                        </p:attrNameLst>
                                      </p:cBhvr>
                                      <p:to>
                                        <p:strVal val="visible"/>
                                      </p:to>
                                    </p:set>
                                    <p:anim calcmode="lin" valueType="num">
                                      <p:cBhvr>
                                        <p:cTn id="25" dur="500" fill="hold"/>
                                        <p:tgtEl>
                                          <p:spTgt spid="6">
                                            <p:graphicEl>
                                              <a:chart seriesIdx="1" categoryIdx="-4" bldStep="series"/>
                                            </p:graphicEl>
                                          </p:spTgt>
                                        </p:tgtEl>
                                        <p:attrNameLst>
                                          <p:attrName>ppt_w</p:attrName>
                                        </p:attrNameLst>
                                      </p:cBhvr>
                                      <p:tavLst>
                                        <p:tav tm="0">
                                          <p:val>
                                            <p:fltVal val="0"/>
                                          </p:val>
                                        </p:tav>
                                        <p:tav tm="100000">
                                          <p:val>
                                            <p:strVal val="#ppt_w"/>
                                          </p:val>
                                        </p:tav>
                                      </p:tavLst>
                                    </p:anim>
                                    <p:anim calcmode="lin" valueType="num">
                                      <p:cBhvr>
                                        <p:cTn id="26" dur="500" fill="hold"/>
                                        <p:tgtEl>
                                          <p:spTgt spid="6">
                                            <p:graphicEl>
                                              <a:chart seriesIdx="1" categoryIdx="-4" bldStep="series"/>
                                            </p:graphicEl>
                                          </p:spTgt>
                                        </p:tgtEl>
                                        <p:attrNameLst>
                                          <p:attrName>ppt_h</p:attrName>
                                        </p:attrNameLst>
                                      </p:cBhvr>
                                      <p:tavLst>
                                        <p:tav tm="0">
                                          <p:val>
                                            <p:fltVal val="0"/>
                                          </p:val>
                                        </p:tav>
                                        <p:tav tm="100000">
                                          <p:val>
                                            <p:strVal val="#ppt_h"/>
                                          </p:val>
                                        </p:tav>
                                      </p:tavLst>
                                    </p:anim>
                                    <p:animEffect transition="in" filter="fade">
                                      <p:cBhvr>
                                        <p:cTn id="27" dur="500"/>
                                        <p:tgtEl>
                                          <p:spTgt spid="6">
                                            <p:graphicEl>
                                              <a:chart seriesIdx="1" categoryIdx="-4" bldStep="series"/>
                                            </p:graphicEl>
                                          </p:spTgt>
                                        </p:tgtEl>
                                      </p:cBhvr>
                                    </p:animEffect>
                                    <p:anim calcmode="lin" valueType="num">
                                      <p:cBhvr>
                                        <p:cTn id="28" dur="500" fill="hold"/>
                                        <p:tgtEl>
                                          <p:spTgt spid="6">
                                            <p:graphicEl>
                                              <a:chart seriesIdx="1" categoryIdx="-4" bldStep="series"/>
                                            </p:graphicEl>
                                          </p:spTgt>
                                        </p:tgtEl>
                                        <p:attrNameLst>
                                          <p:attrName>ppt_x</p:attrName>
                                        </p:attrNameLst>
                                      </p:cBhvr>
                                      <p:tavLst>
                                        <p:tav tm="0">
                                          <p:val>
                                            <p:fltVal val="0.5"/>
                                          </p:val>
                                        </p:tav>
                                        <p:tav tm="100000">
                                          <p:val>
                                            <p:strVal val="#ppt_x"/>
                                          </p:val>
                                        </p:tav>
                                      </p:tavLst>
                                    </p:anim>
                                    <p:anim calcmode="lin" valueType="num">
                                      <p:cBhvr>
                                        <p:cTn id="29" dur="500" fill="hold"/>
                                        <p:tgtEl>
                                          <p:spTgt spid="6">
                                            <p:graphicEl>
                                              <a:chart seriesIdx="1" categoryIdx="-4" bldStep="series"/>
                                            </p:graphic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6">
                                            <p:graphicEl>
                                              <a:chart seriesIdx="2" categoryIdx="-4" bldStep="series"/>
                                            </p:graphicEl>
                                          </p:spTgt>
                                        </p:tgtEl>
                                        <p:attrNameLst>
                                          <p:attrName>style.visibility</p:attrName>
                                        </p:attrNameLst>
                                      </p:cBhvr>
                                      <p:to>
                                        <p:strVal val="visible"/>
                                      </p:to>
                                    </p:set>
                                    <p:anim calcmode="lin" valueType="num">
                                      <p:cBhvr>
                                        <p:cTn id="34" dur="500" fill="hold"/>
                                        <p:tgtEl>
                                          <p:spTgt spid="6">
                                            <p:graphicEl>
                                              <a:chart seriesIdx="2" categoryIdx="-4" bldStep="series"/>
                                            </p:graphicEl>
                                          </p:spTgt>
                                        </p:tgtEl>
                                        <p:attrNameLst>
                                          <p:attrName>ppt_w</p:attrName>
                                        </p:attrNameLst>
                                      </p:cBhvr>
                                      <p:tavLst>
                                        <p:tav tm="0">
                                          <p:val>
                                            <p:fltVal val="0"/>
                                          </p:val>
                                        </p:tav>
                                        <p:tav tm="100000">
                                          <p:val>
                                            <p:strVal val="#ppt_w"/>
                                          </p:val>
                                        </p:tav>
                                      </p:tavLst>
                                    </p:anim>
                                    <p:anim calcmode="lin" valueType="num">
                                      <p:cBhvr>
                                        <p:cTn id="35" dur="500" fill="hold"/>
                                        <p:tgtEl>
                                          <p:spTgt spid="6">
                                            <p:graphicEl>
                                              <a:chart seriesIdx="2" categoryIdx="-4" bldStep="series"/>
                                            </p:graphicEl>
                                          </p:spTgt>
                                        </p:tgtEl>
                                        <p:attrNameLst>
                                          <p:attrName>ppt_h</p:attrName>
                                        </p:attrNameLst>
                                      </p:cBhvr>
                                      <p:tavLst>
                                        <p:tav tm="0">
                                          <p:val>
                                            <p:fltVal val="0"/>
                                          </p:val>
                                        </p:tav>
                                        <p:tav tm="100000">
                                          <p:val>
                                            <p:strVal val="#ppt_h"/>
                                          </p:val>
                                        </p:tav>
                                      </p:tavLst>
                                    </p:anim>
                                    <p:animEffect transition="in" filter="fade">
                                      <p:cBhvr>
                                        <p:cTn id="36" dur="500"/>
                                        <p:tgtEl>
                                          <p:spTgt spid="6">
                                            <p:graphicEl>
                                              <a:chart seriesIdx="2" categoryIdx="-4" bldStep="series"/>
                                            </p:graphicEl>
                                          </p:spTgt>
                                        </p:tgtEl>
                                      </p:cBhvr>
                                    </p:animEffect>
                                    <p:anim calcmode="lin" valueType="num">
                                      <p:cBhvr>
                                        <p:cTn id="37" dur="500" fill="hold"/>
                                        <p:tgtEl>
                                          <p:spTgt spid="6">
                                            <p:graphicEl>
                                              <a:chart seriesIdx="2" categoryIdx="-4" bldStep="series"/>
                                            </p:graphicEl>
                                          </p:spTgt>
                                        </p:tgtEl>
                                        <p:attrNameLst>
                                          <p:attrName>ppt_x</p:attrName>
                                        </p:attrNameLst>
                                      </p:cBhvr>
                                      <p:tavLst>
                                        <p:tav tm="0">
                                          <p:val>
                                            <p:fltVal val="0.5"/>
                                          </p:val>
                                        </p:tav>
                                        <p:tav tm="100000">
                                          <p:val>
                                            <p:strVal val="#ppt_x"/>
                                          </p:val>
                                        </p:tav>
                                      </p:tavLst>
                                    </p:anim>
                                    <p:anim calcmode="lin" valueType="num">
                                      <p:cBhvr>
                                        <p:cTn id="38" dur="500" fill="hold"/>
                                        <p:tgtEl>
                                          <p:spTgt spid="6">
                                            <p:graphicEl>
                                              <a:chart seriesIdx="2" categoryIdx="-4" bldStep="series"/>
                                            </p:graphicEl>
                                          </p:spTgt>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6">
                                            <p:graphicEl>
                                              <a:chart seriesIdx="3" categoryIdx="-4" bldStep="series"/>
                                            </p:graphicEl>
                                          </p:spTgt>
                                        </p:tgtEl>
                                        <p:attrNameLst>
                                          <p:attrName>style.visibility</p:attrName>
                                        </p:attrNameLst>
                                      </p:cBhvr>
                                      <p:to>
                                        <p:strVal val="visible"/>
                                      </p:to>
                                    </p:set>
                                    <p:anim calcmode="lin" valueType="num">
                                      <p:cBhvr>
                                        <p:cTn id="43" dur="500" fill="hold"/>
                                        <p:tgtEl>
                                          <p:spTgt spid="6">
                                            <p:graphicEl>
                                              <a:chart seriesIdx="3" categoryIdx="-4" bldStep="series"/>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chart seriesIdx="3" categoryIdx="-4" bldStep="series"/>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chart seriesIdx="3" categoryIdx="-4" bldStep="series"/>
                                            </p:graphicEl>
                                          </p:spTgt>
                                        </p:tgtEl>
                                      </p:cBhvr>
                                    </p:animEffect>
                                    <p:anim calcmode="lin" valueType="num">
                                      <p:cBhvr>
                                        <p:cTn id="46" dur="500" fill="hold"/>
                                        <p:tgtEl>
                                          <p:spTgt spid="6">
                                            <p:graphicEl>
                                              <a:chart seriesIdx="3" categoryIdx="-4" bldStep="series"/>
                                            </p:graphicEl>
                                          </p:spTgt>
                                        </p:tgtEl>
                                        <p:attrNameLst>
                                          <p:attrName>ppt_x</p:attrName>
                                        </p:attrNameLst>
                                      </p:cBhvr>
                                      <p:tavLst>
                                        <p:tav tm="0">
                                          <p:val>
                                            <p:fltVal val="0.5"/>
                                          </p:val>
                                        </p:tav>
                                        <p:tav tm="100000">
                                          <p:val>
                                            <p:strVal val="#ppt_x"/>
                                          </p:val>
                                        </p:tav>
                                      </p:tavLst>
                                    </p:anim>
                                    <p:anim calcmode="lin" valueType="num">
                                      <p:cBhvr>
                                        <p:cTn id="47" dur="500" fill="hold"/>
                                        <p:tgtEl>
                                          <p:spTgt spid="6">
                                            <p:graphicEl>
                                              <a:chart seriesIdx="3" categoryIdx="-4" bldStep="series"/>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E102A6-4C2D-8311-2DB7-DCBDAAF51126}"/>
              </a:ext>
            </a:extLst>
          </p:cNvPr>
          <p:cNvSpPr>
            <a:spLocks noGrp="1"/>
          </p:cNvSpPr>
          <p:nvPr>
            <p:ph type="sldNum" sz="quarter" idx="12"/>
          </p:nvPr>
        </p:nvSpPr>
        <p:spPr/>
        <p:txBody>
          <a:bodyPr/>
          <a:lstStyle/>
          <a:p>
            <a:pPr>
              <a:defRPr/>
            </a:pPr>
            <a:fld id="{73B3CAA2-77BA-456C-8799-6962CF2B2DB7}" type="slidenum">
              <a:rPr lang="el-GR" altLang="en-US" smtClean="0"/>
              <a:pPr>
                <a:defRPr/>
              </a:pPr>
              <a:t>16</a:t>
            </a:fld>
            <a:endParaRPr lang="el-GR" altLang="en-US"/>
          </a:p>
        </p:txBody>
      </p:sp>
      <p:sp>
        <p:nvSpPr>
          <p:cNvPr id="3" name="1 - TextBox">
            <a:extLst>
              <a:ext uri="{FF2B5EF4-FFF2-40B4-BE49-F238E27FC236}">
                <a16:creationId xmlns:a16="http://schemas.microsoft.com/office/drawing/2014/main" id="{332D28CB-8A0E-3D2C-380E-E2F14FE12936}"/>
              </a:ext>
            </a:extLst>
          </p:cNvPr>
          <p:cNvSpPr txBox="1"/>
          <p:nvPr/>
        </p:nvSpPr>
        <p:spPr>
          <a:xfrm>
            <a:off x="107504" y="0"/>
            <a:ext cx="8928992" cy="523220"/>
          </a:xfrm>
          <a:prstGeom prst="rect">
            <a:avLst/>
          </a:prstGeom>
          <a:noFill/>
        </p:spPr>
        <p:txBody>
          <a:bodyPr wrap="square" rtlCol="0">
            <a:spAutoFit/>
          </a:bodyPr>
          <a:lstStyle/>
          <a:p>
            <a:pPr algn="ctr"/>
            <a:r>
              <a:rPr lang="el-GR" sz="2800" dirty="0">
                <a:solidFill>
                  <a:srgbClr val="0000FF"/>
                </a:solidFill>
                <a:latin typeface="Times New Roman" pitchFamily="18" charset="0"/>
                <a:cs typeface="Times New Roman" pitchFamily="18" charset="0"/>
              </a:rPr>
              <a:t>Τρέχοντα ερευνητικά προγράμματα</a:t>
            </a:r>
          </a:p>
        </p:txBody>
      </p:sp>
      <p:cxnSp>
        <p:nvCxnSpPr>
          <p:cNvPr id="4" name="Ευθεία γραμμή σύνδεσης 4">
            <a:extLst>
              <a:ext uri="{FF2B5EF4-FFF2-40B4-BE49-F238E27FC236}">
                <a16:creationId xmlns:a16="http://schemas.microsoft.com/office/drawing/2014/main" id="{FACCA741-B067-6F94-7316-4120D7F2955A}"/>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5BADE37-9619-EB18-9F28-535FCFE1F3CC}"/>
              </a:ext>
            </a:extLst>
          </p:cNvPr>
          <p:cNvSpPr txBox="1"/>
          <p:nvPr/>
        </p:nvSpPr>
        <p:spPr>
          <a:xfrm>
            <a:off x="129630" y="766079"/>
            <a:ext cx="8762850" cy="6050246"/>
          </a:xfrm>
          <a:prstGeom prst="rect">
            <a:avLst/>
          </a:prstGeom>
          <a:noFill/>
        </p:spPr>
        <p:txBody>
          <a:bodyPr wrap="square">
            <a:spAutoFit/>
          </a:bodyPr>
          <a:lstStyle/>
          <a:p>
            <a:pPr>
              <a:lnSpc>
                <a:spcPct val="107000"/>
              </a:lnSpc>
              <a:spcAft>
                <a:spcPts val="800"/>
              </a:spcAft>
            </a:pPr>
            <a:r>
              <a:rPr lang="el-GR" sz="1250" b="1" dirty="0">
                <a:effectLst/>
                <a:latin typeface="Calibri" panose="020F0502020204030204" pitchFamily="34" charset="0"/>
                <a:ea typeface="Calibri" panose="020F0502020204030204" pitchFamily="34" charset="0"/>
                <a:cs typeface="Times New Roman" panose="02020603050405020304" pitchFamily="18" charset="0"/>
              </a:rPr>
              <a:t>SILVANUS: «Ολοκληρωμένη Τεχνολογική και Πληροφοριακή Πλατφόρμα για τη Διαχείριση Πυρκαγιών» </a:t>
            </a:r>
            <a:r>
              <a:rPr lang="el-GR" sz="125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https://silvanus-project.eu/</a:t>
            </a:r>
            <a:r>
              <a:rPr lang="el-GR" sz="125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250" dirty="0">
                <a:effectLst/>
                <a:latin typeface="Calibri" panose="020F0502020204030204" pitchFamily="34" charset="0"/>
                <a:ea typeface="Calibri" panose="020F0502020204030204" pitchFamily="34" charset="0"/>
                <a:cs typeface="Times New Roman" panose="02020603050405020304" pitchFamily="18" charset="0"/>
              </a:rPr>
              <a:t>Είναι ένα Ευρωπαϊκό έργο στο πλαίσιο της δράσης GREEN DEAL για τη διαχείριση των δασικών πυρκαγιών, την ανθεκτικότητα των δασών και την κλιματική αλλαγή,</a:t>
            </a:r>
            <a:r>
              <a:rPr lang="el-GR" sz="1250" dirty="0">
                <a:latin typeface="Calibri" panose="020F0502020204030204" pitchFamily="34" charset="0"/>
                <a:ea typeface="Calibri" panose="020F0502020204030204" pitchFamily="34" charset="0"/>
                <a:cs typeface="Times New Roman" panose="02020603050405020304" pitchFamily="18" charset="0"/>
              </a:rPr>
              <a:t> </a:t>
            </a:r>
            <a:r>
              <a:rPr lang="el-GR" sz="1250" dirty="0">
                <a:effectLst/>
                <a:latin typeface="Calibri" panose="020F0502020204030204" pitchFamily="34" charset="0"/>
                <a:ea typeface="Calibri" panose="020F0502020204030204" pitchFamily="34" charset="0"/>
                <a:cs typeface="Times New Roman" panose="02020603050405020304" pitchFamily="18" charset="0"/>
              </a:rPr>
              <a:t>χρηματοδοτείται από το πρόγραμμα της ΕΕ </a:t>
            </a:r>
            <a:r>
              <a:rPr lang="el-GR" sz="1250" dirty="0" err="1">
                <a:effectLst/>
                <a:latin typeface="Calibri" panose="020F0502020204030204" pitchFamily="34" charset="0"/>
                <a:ea typeface="Calibri" panose="020F0502020204030204" pitchFamily="34" charset="0"/>
                <a:cs typeface="Times New Roman" panose="02020603050405020304" pitchFamily="18" charset="0"/>
              </a:rPr>
              <a:t>Horizon</a:t>
            </a:r>
            <a:r>
              <a:rPr lang="el-GR" sz="1250" dirty="0">
                <a:effectLst/>
                <a:latin typeface="Calibri" panose="020F0502020204030204" pitchFamily="34" charset="0"/>
                <a:ea typeface="Calibri" panose="020F0502020204030204" pitchFamily="34" charset="0"/>
                <a:cs typeface="Times New Roman" panose="02020603050405020304" pitchFamily="18" charset="0"/>
              </a:rPr>
              <a:t> 2020 </a:t>
            </a:r>
            <a:r>
              <a:rPr lang="el-GR" sz="1250" dirty="0" err="1">
                <a:effectLst/>
                <a:latin typeface="Calibri" panose="020F0502020204030204" pitchFamily="34" charset="0"/>
                <a:ea typeface="Calibri" panose="020F0502020204030204" pitchFamily="34" charset="0"/>
                <a:cs typeface="Times New Roman" panose="02020603050405020304" pitchFamily="18" charset="0"/>
              </a:rPr>
              <a:t>green</a:t>
            </a:r>
            <a:r>
              <a:rPr lang="el-GR" sz="1250" dirty="0">
                <a:effectLst/>
                <a:latin typeface="Calibri" panose="020F0502020204030204" pitchFamily="34" charset="0"/>
                <a:ea typeface="Calibri" panose="020F0502020204030204" pitchFamily="34" charset="0"/>
                <a:cs typeface="Times New Roman" panose="02020603050405020304" pitchFamily="18" charset="0"/>
              </a:rPr>
              <a:t> </a:t>
            </a:r>
            <a:r>
              <a:rPr lang="el-GR" sz="1250" dirty="0" err="1">
                <a:effectLst/>
                <a:latin typeface="Calibri" panose="020F0502020204030204" pitchFamily="34" charset="0"/>
                <a:ea typeface="Calibri" panose="020F0502020204030204" pitchFamily="34" charset="0"/>
                <a:cs typeface="Times New Roman" panose="02020603050405020304" pitchFamily="18" charset="0"/>
              </a:rPr>
              <a:t>deal</a:t>
            </a:r>
            <a:r>
              <a:rPr lang="el-GR" sz="1250" dirty="0">
                <a:effectLst/>
                <a:latin typeface="Calibri" panose="020F0502020204030204" pitchFamily="34" charset="0"/>
                <a:ea typeface="Calibri" panose="020F0502020204030204" pitchFamily="34" charset="0"/>
                <a:cs typeface="Times New Roman" panose="02020603050405020304" pitchFamily="18" charset="0"/>
              </a:rPr>
              <a:t> και συντονίζεται από το </a:t>
            </a:r>
            <a:r>
              <a:rPr lang="el-GR" sz="1250" dirty="0" err="1">
                <a:effectLst/>
                <a:latin typeface="Calibri" panose="020F0502020204030204" pitchFamily="34" charset="0"/>
                <a:ea typeface="Calibri" panose="020F0502020204030204" pitchFamily="34" charset="0"/>
                <a:cs typeface="Times New Roman" panose="02020603050405020304" pitchFamily="18" charset="0"/>
              </a:rPr>
              <a:t>Università</a:t>
            </a:r>
            <a:r>
              <a:rPr lang="el-GR" sz="1250" dirty="0">
                <a:effectLst/>
                <a:latin typeface="Calibri" panose="020F0502020204030204" pitchFamily="34" charset="0"/>
                <a:ea typeface="Calibri" panose="020F0502020204030204" pitchFamily="34" charset="0"/>
                <a:cs typeface="Times New Roman" panose="02020603050405020304" pitchFamily="18" charset="0"/>
              </a:rPr>
              <a:t> </a:t>
            </a:r>
            <a:r>
              <a:rPr lang="el-GR" sz="1250" dirty="0" err="1">
                <a:effectLst/>
                <a:latin typeface="Calibri" panose="020F0502020204030204" pitchFamily="34" charset="0"/>
                <a:ea typeface="Calibri" panose="020F0502020204030204" pitchFamily="34" charset="0"/>
                <a:cs typeface="Times New Roman" panose="02020603050405020304" pitchFamily="18" charset="0"/>
              </a:rPr>
              <a:t>Telematica</a:t>
            </a:r>
            <a:r>
              <a:rPr lang="el-GR" sz="1250" dirty="0">
                <a:effectLst/>
                <a:latin typeface="Calibri" panose="020F0502020204030204" pitchFamily="34" charset="0"/>
                <a:ea typeface="Calibri" panose="020F0502020204030204" pitchFamily="34" charset="0"/>
                <a:cs typeface="Times New Roman" panose="02020603050405020304" pitchFamily="18" charset="0"/>
              </a:rPr>
              <a:t> </a:t>
            </a:r>
            <a:r>
              <a:rPr lang="el-GR" sz="1250" dirty="0" err="1">
                <a:effectLst/>
                <a:latin typeface="Calibri" panose="020F0502020204030204" pitchFamily="34" charset="0"/>
                <a:ea typeface="Calibri" panose="020F0502020204030204" pitchFamily="34" charset="0"/>
                <a:cs typeface="Times New Roman" panose="02020603050405020304" pitchFamily="18" charset="0"/>
              </a:rPr>
              <a:t>Pegaso</a:t>
            </a:r>
            <a:r>
              <a:rPr lang="el-GR" sz="1250" dirty="0">
                <a:effectLst/>
                <a:latin typeface="Calibri" panose="020F0502020204030204" pitchFamily="34" charset="0"/>
                <a:ea typeface="Calibri" panose="020F0502020204030204" pitchFamily="34" charset="0"/>
                <a:cs typeface="Times New Roman" panose="02020603050405020304" pitchFamily="18" charset="0"/>
              </a:rPr>
              <a:t>, περιλαμβάνει 49 εταίρους από την Ευρωπαϊκή Ένωση, τη Βραζιλία, την Ινδονησία και την Αυστραλία, με προϋπολογισμό 23 εκατομμυρίων ευρώ για περίοδο 42 μηνών.</a:t>
            </a:r>
          </a:p>
          <a:p>
            <a:pPr>
              <a:lnSpc>
                <a:spcPct val="107000"/>
              </a:lnSpc>
              <a:spcAft>
                <a:spcPts val="800"/>
              </a:spcAft>
            </a:pPr>
            <a:r>
              <a:rPr lang="el-GR" sz="1250" dirty="0">
                <a:effectLst/>
                <a:latin typeface="Calibri" panose="020F0502020204030204" pitchFamily="34" charset="0"/>
                <a:ea typeface="Calibri" panose="020F0502020204030204" pitchFamily="34" charset="0"/>
                <a:cs typeface="Times New Roman" panose="02020603050405020304" pitchFamily="18" charset="0"/>
              </a:rPr>
              <a:t>Καινοτομία</a:t>
            </a:r>
          </a:p>
          <a:p>
            <a:pPr>
              <a:lnSpc>
                <a:spcPct val="107000"/>
              </a:lnSpc>
              <a:spcAft>
                <a:spcPts val="800"/>
              </a:spcAft>
            </a:pPr>
            <a:r>
              <a:rPr lang="el-GR" sz="1250" b="0" dirty="0">
                <a:effectLst/>
                <a:latin typeface="Calibri" panose="020F0502020204030204" pitchFamily="34" charset="0"/>
                <a:ea typeface="Calibri" panose="020F0502020204030204" pitchFamily="34" charset="0"/>
                <a:cs typeface="Times New Roman" panose="02020603050405020304" pitchFamily="18" charset="0"/>
              </a:rPr>
              <a:t>Στην εποχή της κλιματικής κρίσης, όπου οι δασικές πυρκαγιές γίνονται όλο και πιο επικίνδυνες και συχνότερες, το SILVANUS στοχεύει να προσφέρει μια νέα τεχνολογική λύση για τη βελτίωση της ετοιμότητας και της πρόληψης της έναρξης πυρκαγιών. Αυτό θα επιτευχθεί μέσω της ενσωμάτωσης της ικανότητας επεξεργασίας μεγάλου όγκου δεδομένων από διάφορες πηγές, όπως κλιματικά, μετεωρολογικά και από συστήματα τηλεπισκόπησης, οδηγώντας στην ανάπτυξη ευφυών μοντέλων πρόβλεψης έναρξης πυρκαγιάς. Τα μοντέλα αυτά θα συμπληρωθούν επιπλέον με τη χρήση επιτόπιων περιβαλλοντικών αισθητήρων, CCTV και λύσεων </a:t>
            </a:r>
            <a:r>
              <a:rPr lang="el-GR" sz="1250" b="0" dirty="0" err="1">
                <a:effectLst/>
                <a:latin typeface="Calibri" panose="020F0502020204030204" pitchFamily="34" charset="0"/>
                <a:ea typeface="Calibri" panose="020F0502020204030204" pitchFamily="34" charset="0"/>
                <a:cs typeface="Times New Roman" panose="02020603050405020304" pitchFamily="18" charset="0"/>
              </a:rPr>
              <a:t>πολυφασματικής</a:t>
            </a:r>
            <a:r>
              <a:rPr lang="el-GR" sz="1250" b="0" dirty="0">
                <a:effectLst/>
                <a:latin typeface="Calibri" panose="020F0502020204030204" pitchFamily="34" charset="0"/>
                <a:ea typeface="Calibri" panose="020F0502020204030204" pitchFamily="34" charset="0"/>
                <a:cs typeface="Times New Roman" panose="02020603050405020304" pitchFamily="18" charset="0"/>
              </a:rPr>
              <a:t> απεικόνισης για την ανάπτυξη μιας προηγμένης εργαλειοθήκης ανίχνευσης και απόκρισης. Το SILVANUS θα εισαγάγει επίσης τεχνολογίες αισθητήρων που χρησιμοποιούν υποδομές ασύρματης επικοινωνίας μέσω του συντονισμού μη επανδρωμένων εναέριων οχημάτων και αυτοματοποιημένων ρομπότ εδάφους για τον συντονισμό της κατάσβεσης της πυρκαγιάς ειδικά στην αρχική φάση</a:t>
            </a:r>
            <a:r>
              <a:rPr lang="el-GR" sz="1250" b="0" dirty="0">
                <a:latin typeface="Calibri" panose="020F0502020204030204" pitchFamily="34" charset="0"/>
                <a:ea typeface="Calibri" panose="020F0502020204030204" pitchFamily="34" charset="0"/>
                <a:cs typeface="Times New Roman" panose="02020603050405020304" pitchFamily="18" charset="0"/>
              </a:rPr>
              <a:t>. Το βασικό αποτέλεσμα του έργου θα είναι η δημιουργία μιας πλατφόρμας που θα λαμβάνει υπόψη την κλιματική αλλαγή για τη διαχείριση των δασών για την πρόληψη και την καταστολή των δασικών πυρκαγιών. </a:t>
            </a:r>
          </a:p>
          <a:p>
            <a:pPr>
              <a:lnSpc>
                <a:spcPct val="107000"/>
              </a:lnSpc>
              <a:spcAft>
                <a:spcPts val="800"/>
              </a:spcAft>
            </a:pPr>
            <a:r>
              <a:rPr lang="el-GR" sz="1250" dirty="0">
                <a:effectLst/>
                <a:latin typeface="Calibri" panose="020F0502020204030204" pitchFamily="34" charset="0"/>
                <a:ea typeface="Calibri" panose="020F0502020204030204" pitchFamily="34" charset="0"/>
                <a:cs typeface="Times New Roman" panose="02020603050405020304" pitchFamily="18" charset="0"/>
              </a:rPr>
              <a:t>Πιλοτική εφαρμογή και μακροπρόθεσμες επιπτώσεις</a:t>
            </a:r>
          </a:p>
          <a:p>
            <a:pPr>
              <a:lnSpc>
                <a:spcPct val="107000"/>
              </a:lnSpc>
              <a:spcAft>
                <a:spcPts val="800"/>
              </a:spcAft>
            </a:pPr>
            <a:r>
              <a:rPr lang="el-GR" sz="1250" b="0" dirty="0">
                <a:effectLst/>
                <a:latin typeface="Calibri" panose="020F0502020204030204" pitchFamily="34" charset="0"/>
                <a:ea typeface="Calibri" panose="020F0502020204030204" pitchFamily="34" charset="0"/>
                <a:cs typeface="Times New Roman" panose="02020603050405020304" pitchFamily="18" charset="0"/>
              </a:rPr>
              <a:t>Οι καινοτομίες του έργου SILVANUS θα αναπτυχθούν και θα επιδειχθούν συστηματικά σε οκτώ περιφέρειες των κρατών μελών της ΕΕ (Γαλλία, Ιταλία, Σλοβακία, Ελλάδα, Τσεχία, Πορτογαλία, Κροατία και Ρουμανία). Πρόσθετες δραστηριότητες θα πραγματοποιηθούν επίσης στην Ινδονησία, τη Βραζιλία και την Αυστραλία. Για να διασφαλιστεί ότι τα αποτελέσματα του SILVANUS θα έχουν μακροπρόθεσμο αντίκτυπο, το έργο θα περιλαμβάνει συστάσεις πολιτικής σχετικά με τη διακυβέρνηση των δασών, συστάσεις στρατηγικής αποκατάστασης του εδάφους και υπηρεσίες οδικού χάρτη αποκατάστασης για τους φυσικούς πόρους</a:t>
            </a:r>
            <a:r>
              <a:rPr lang="el-GR" sz="1250" b="0" dirty="0">
                <a:latin typeface="Calibri" panose="020F0502020204030204" pitchFamily="34" charset="0"/>
                <a:ea typeface="Calibri" panose="020F0502020204030204" pitchFamily="34" charset="0"/>
                <a:cs typeface="Times New Roman" panose="02020603050405020304" pitchFamily="18" charset="0"/>
              </a:rPr>
              <a:t>. Κατά τη διάρκεια των δραστηριοτήτων του και πέραν αυτής, το SILVANUS θα επικεντρωθεί και στις τρεις συνιστώσες της πυρόσβεσης: πρόληψη και ετοιμότητα, ανίχνευση και αντίδραση, αποκατάσταση και προσαρμογή.</a:t>
            </a:r>
          </a:p>
          <a:p>
            <a:pPr>
              <a:lnSpc>
                <a:spcPct val="107000"/>
              </a:lnSpc>
              <a:spcAft>
                <a:spcPts val="800"/>
              </a:spcAft>
            </a:pPr>
            <a:r>
              <a:rPr lang="el-GR" sz="1250" b="0" dirty="0">
                <a:effectLst/>
                <a:latin typeface="Calibri" panose="020F0502020204030204" pitchFamily="34" charset="0"/>
                <a:ea typeface="Calibri" panose="020F0502020204030204" pitchFamily="34" charset="0"/>
                <a:cs typeface="Times New Roman" panose="02020603050405020304" pitchFamily="18" charset="0"/>
              </a:rPr>
              <a:t>Επιπλέον πληροφορίες στο</a:t>
            </a:r>
            <a:r>
              <a:rPr lang="el-GR" sz="1250" dirty="0">
                <a:effectLst/>
                <a:latin typeface="Calibri" panose="020F0502020204030204" pitchFamily="34" charset="0"/>
                <a:ea typeface="Calibri" panose="020F0502020204030204" pitchFamily="34" charset="0"/>
                <a:cs typeface="Times New Roman" panose="02020603050405020304" pitchFamily="18" charset="0"/>
              </a:rPr>
              <a:t>: </a:t>
            </a:r>
            <a:r>
              <a:rPr lang="el-GR" sz="1250" b="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https://www.youtube.com/watch?v=t2yPQdFPIaU</a:t>
            </a:r>
            <a:r>
              <a:rPr lang="el-GR" sz="1250" b="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l-GR" sz="1250" b="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54889856"/>
      </p:ext>
    </p:extLst>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57A7-E450-0569-8955-9CBA5E519FB7}"/>
              </a:ext>
            </a:extLst>
          </p:cNvPr>
          <p:cNvSpPr>
            <a:spLocks noGrp="1"/>
          </p:cNvSpPr>
          <p:nvPr>
            <p:ph type="title"/>
          </p:nvPr>
        </p:nvSpPr>
        <p:spPr>
          <a:xfrm>
            <a:off x="493340" y="22225"/>
            <a:ext cx="8229600" cy="706089"/>
          </a:xfrm>
        </p:spPr>
        <p:txBody>
          <a:bodyPr/>
          <a:lstStyle/>
          <a:p>
            <a:r>
              <a:rPr lang="el-GR" sz="2800" b="1" dirty="0">
                <a:solidFill>
                  <a:srgbClr val="0000FF"/>
                </a:solidFill>
                <a:latin typeface="Times New Roman" pitchFamily="18" charset="0"/>
                <a:ea typeface="+mn-ea"/>
                <a:cs typeface="Times New Roman" pitchFamily="18" charset="0"/>
              </a:rPr>
              <a:t>Τομείς</a:t>
            </a:r>
            <a:r>
              <a:rPr lang="el-GR" sz="3200" b="1" dirty="0">
                <a:effectLst/>
                <a:latin typeface="Calibri" panose="020F0502020204030204" pitchFamily="34" charset="0"/>
                <a:ea typeface="Calibri" panose="020F0502020204030204" pitchFamily="34" charset="0"/>
                <a:cs typeface="Times New Roman" panose="02020603050405020304" pitchFamily="18" charset="0"/>
              </a:rPr>
              <a:t> </a:t>
            </a:r>
            <a:r>
              <a:rPr lang="el-GR" sz="2800" b="1" dirty="0">
                <a:solidFill>
                  <a:srgbClr val="0000FF"/>
                </a:solidFill>
                <a:latin typeface="Times New Roman" pitchFamily="18" charset="0"/>
                <a:ea typeface="+mn-ea"/>
                <a:cs typeface="Times New Roman" pitchFamily="18" charset="0"/>
              </a:rPr>
              <a:t>Δραστηριότητας Εργαστηρίου</a:t>
            </a:r>
          </a:p>
        </p:txBody>
      </p:sp>
      <p:sp>
        <p:nvSpPr>
          <p:cNvPr id="3" name="Content Placeholder 2">
            <a:extLst>
              <a:ext uri="{FF2B5EF4-FFF2-40B4-BE49-F238E27FC236}">
                <a16:creationId xmlns:a16="http://schemas.microsoft.com/office/drawing/2014/main" id="{EF2228D5-06EE-11B5-CED0-908039E823D2}"/>
              </a:ext>
            </a:extLst>
          </p:cNvPr>
          <p:cNvSpPr>
            <a:spLocks noGrp="1"/>
          </p:cNvSpPr>
          <p:nvPr>
            <p:ph idx="1"/>
          </p:nvPr>
        </p:nvSpPr>
        <p:spPr>
          <a:xfrm>
            <a:off x="107504" y="924028"/>
            <a:ext cx="8928992" cy="5333798"/>
          </a:xfrm>
        </p:spPr>
        <p:txBody>
          <a:bodyPr/>
          <a:lstStyle/>
          <a:p>
            <a:pPr marL="342900" lvl="0" indent="-342900" algn="just">
              <a:lnSpc>
                <a:spcPct val="115000"/>
              </a:lnSpc>
              <a:buFont typeface="Calibri" panose="020F050202020403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Μεθοδολογίες Διαχείρισης Δασικών Οικοσυστημάτων, Μεθοδολογίες Λήψεως Αποφάσεως, Σχέσεις Ανάπτυξης των Δασικών Φυτών με το Περιβάλλον, Διαχείριση Επιπτώσεων των Μεταβολών των Φυσικών Παραγόντων στα Δασικά Οικοσυστήματα, Στρατηγικές Αξιοποίησης Δασών, Εργαλεία και Δείκτες Αξιολόγησης των Δασικών Οικοσυστημάτων, Εργαλεία Εκτίμησης και Διαχείρισης Κινδύνου Δασικών Οικοσυστημάτων (</a:t>
            </a:r>
            <a:r>
              <a:rPr lang="en-US" sz="1600" dirty="0">
                <a:effectLst/>
                <a:latin typeface="Calibri" panose="020F0502020204030204" pitchFamily="34" charset="0"/>
                <a:ea typeface="Calibri" panose="020F0502020204030204" pitchFamily="34" charset="0"/>
                <a:cs typeface="Times New Roman" panose="02020603050405020304" pitchFamily="18" charset="0"/>
              </a:rPr>
              <a:t>Forest Ecosystem Management Methodologies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Decision Making Methodologies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Relationships between Forest Plants Growth and the Environment</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Impact Management of Natural Factors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Changes on Forest Ecosystems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Forest usage Strategies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Forest Ecosystem Assessment Tools and Indicators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Forest Ecosystem Risk Assessment and Management Tools</a:t>
            </a:r>
            <a:r>
              <a:rPr lang="el-GR" sz="16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buFont typeface="Calibri" panose="020F050202020403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Γεωγραφικά Συστήματα Πληροφοριών, Τηλεπισκόπηση, Βάσεις Δεδομένων, Ψηφιακή Χαρτογράφηση, Απογραφή Δασών, Παρακολούθηση και Ανάλυση των Μεταβολών Δασικών Οικοσυστημάτων, Παρακολούθηση και Πρόληψη Κινδύνων (</a:t>
            </a:r>
            <a:r>
              <a:rPr lang="en-US" sz="1600" dirty="0">
                <a:effectLst/>
                <a:latin typeface="Calibri" panose="020F0502020204030204" pitchFamily="34" charset="0"/>
                <a:ea typeface="Calibri" panose="020F0502020204030204" pitchFamily="34" charset="0"/>
                <a:cs typeface="Times New Roman" panose="02020603050405020304" pitchFamily="18" charset="0"/>
              </a:rPr>
              <a:t>Geographic Information Systems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Remote Sensing</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Databases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Digital Mapping</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Forest Inventory</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Monitoring and Analysis of Forest Ecosystem Changes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Risk Monitoring and Prevention</a:t>
            </a:r>
            <a:r>
              <a:rPr lang="el-GR" sz="16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1000"/>
              </a:spcAft>
              <a:buFont typeface="Calibri" panose="020F050202020403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Ευφυή Συστήματα Λήψεως Αποφάσεων Διαχείρισης Οικοσυστημάτων, Νευρωνικά Δίκτυα, Γενετικοί Αλγόριθμοι, Μηχανική Μάθηση, Συστήματα Ψηφιακής Επικοινωνίας και Διάχυσης Γνώσης (</a:t>
            </a:r>
            <a:r>
              <a:rPr lang="en-US" sz="1600" dirty="0">
                <a:effectLst/>
                <a:latin typeface="Calibri" panose="020F0502020204030204" pitchFamily="34" charset="0"/>
                <a:ea typeface="Calibri" panose="020F0502020204030204" pitchFamily="34" charset="0"/>
                <a:cs typeface="Times New Roman" panose="02020603050405020304" pitchFamily="18" charset="0"/>
              </a:rPr>
              <a:t>Intelligent Ecosystem Management Decision Making Systems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Neural Networks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Genetic Algorithms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Machine Learning</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Digital Communication and Knowledge Dissemination Systems</a:t>
            </a:r>
            <a:r>
              <a:rPr lang="el-GR" sz="16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lnSpc>
                <a:spcPct val="115000"/>
              </a:lnSpc>
              <a:spcAft>
                <a:spcPts val="1000"/>
              </a:spcAft>
              <a:buNone/>
            </a:pPr>
            <a:endParaRPr lang="el-GR" dirty="0"/>
          </a:p>
        </p:txBody>
      </p:sp>
      <p:sp>
        <p:nvSpPr>
          <p:cNvPr id="4" name="Slide Number Placeholder 3">
            <a:extLst>
              <a:ext uri="{FF2B5EF4-FFF2-40B4-BE49-F238E27FC236}">
                <a16:creationId xmlns:a16="http://schemas.microsoft.com/office/drawing/2014/main" id="{E812EEC0-0747-176A-A7B4-DB3645BEA873}"/>
              </a:ext>
            </a:extLst>
          </p:cNvPr>
          <p:cNvSpPr>
            <a:spLocks noGrp="1"/>
          </p:cNvSpPr>
          <p:nvPr>
            <p:ph type="sldNum" sz="quarter" idx="12"/>
          </p:nvPr>
        </p:nvSpPr>
        <p:spPr/>
        <p:txBody>
          <a:bodyPr/>
          <a:lstStyle/>
          <a:p>
            <a:pPr>
              <a:defRPr/>
            </a:pPr>
            <a:fld id="{667B707C-87BB-4948-AC31-D297E7B25201}" type="slidenum">
              <a:rPr lang="el-GR" altLang="en-US" smtClean="0"/>
              <a:pPr>
                <a:defRPr/>
              </a:pPr>
              <a:t>2</a:t>
            </a:fld>
            <a:endParaRPr lang="el-GR" altLang="en-US"/>
          </a:p>
        </p:txBody>
      </p:sp>
      <p:cxnSp>
        <p:nvCxnSpPr>
          <p:cNvPr id="5" name="Ευθεία γραμμή σύνδεσης 4">
            <a:extLst>
              <a:ext uri="{FF2B5EF4-FFF2-40B4-BE49-F238E27FC236}">
                <a16:creationId xmlns:a16="http://schemas.microsoft.com/office/drawing/2014/main" id="{EE061E23-EF9F-64A2-59C4-210F1FD2235D}"/>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323087"/>
      </p:ext>
    </p:extLst>
  </p:cSld>
  <p:clrMapOvr>
    <a:masterClrMapping/>
  </p:clrMapOvr>
  <p:transition spd="med">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57A7-E450-0569-8955-9CBA5E519FB7}"/>
              </a:ext>
            </a:extLst>
          </p:cNvPr>
          <p:cNvSpPr>
            <a:spLocks noGrp="1"/>
          </p:cNvSpPr>
          <p:nvPr>
            <p:ph type="title"/>
          </p:nvPr>
        </p:nvSpPr>
        <p:spPr>
          <a:xfrm>
            <a:off x="395536" y="58614"/>
            <a:ext cx="8229600" cy="634082"/>
          </a:xfrm>
        </p:spPr>
        <p:txBody>
          <a:bodyPr/>
          <a:lstStyle/>
          <a:p>
            <a:r>
              <a:rPr lang="el-GR" sz="2800" b="1" dirty="0">
                <a:solidFill>
                  <a:srgbClr val="0000FF"/>
                </a:solidFill>
                <a:latin typeface="Times New Roman" pitchFamily="18" charset="0"/>
                <a:ea typeface="+mn-ea"/>
                <a:cs typeface="Times New Roman" pitchFamily="18" charset="0"/>
              </a:rPr>
              <a:t>Αποστολή Εργαστηρίου</a:t>
            </a:r>
          </a:p>
        </p:txBody>
      </p:sp>
      <p:sp>
        <p:nvSpPr>
          <p:cNvPr id="3" name="Content Placeholder 2">
            <a:extLst>
              <a:ext uri="{FF2B5EF4-FFF2-40B4-BE49-F238E27FC236}">
                <a16:creationId xmlns:a16="http://schemas.microsoft.com/office/drawing/2014/main" id="{EF2228D5-06EE-11B5-CED0-908039E823D2}"/>
              </a:ext>
            </a:extLst>
          </p:cNvPr>
          <p:cNvSpPr>
            <a:spLocks noGrp="1"/>
          </p:cNvSpPr>
          <p:nvPr>
            <p:ph idx="1"/>
          </p:nvPr>
        </p:nvSpPr>
        <p:spPr>
          <a:xfrm>
            <a:off x="107504" y="692696"/>
            <a:ext cx="8928992" cy="4525963"/>
          </a:xfrm>
        </p:spPr>
        <p:txBody>
          <a:bodyPr/>
          <a:lstStyle/>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Την κάλυψη σε προπτυχιακό και μεταπτυχιακό επίπεδο των εργαστηριακών και διδακτικών αναγκών του Τμήματος Δασολογίας και Διαχείρισης Φυσικού Περιβάλλοντος.</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Την αναβάθμιση των μεθόδων διδασκαλίας στο Τμήμα Δασολογίας και Διαχείρισης Φυσικού Περιβάλλοντος  του Γεωπονικού Πανεπιστημίου Αθηνών.</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Την ανάπτυξη προγραμμάτων διδασκαλίας και τη διεξαγωγή βασικής και εφαρμοσμένης έρευνας στο πλαίσιο των γνωστικών αντικειμένων του Εργαστηρίου.</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Την ανάπτυξη εκπαιδευτικών, ερευνητικών και συναφών δραστηριοτήτων, σύμφωνα με τις γενικές αρχές και τον κανονισμό έρευνας που καθορίζει το Γεωπονικό Πανεπιστήμιο Αθηνών.</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 συνεργασία κάθε μορφής με κέντρα ερευνών και ακαδημαϊκά ιδρύματα της ημεδαπής και της αλλοδαπής, εφόσον οι επιστημονικοί στόχοι συμπίπτουν, συμβαδίζουν και αλληλοσυμπληρώνονται με εκείνους του Εργαστηρίου, μέσα σε πνεύμα αμοιβαιότητας και συλλογικής εργασίας.</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Την οργάνωση ημερίδων, σεμιναρίων, συμποσίων, συνεδρίων, και άλλων επιστημονικών εκδηλώσεων, την πραγματοποίηση δημοσιεύσεων και εκδόσεων και την πρόσκληση Ελλήνων και ξένων διακεκριμένων επιστημόνων.</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Την ανάπτυξη διεπιστημονικής έρευνας ανάμεσα στα διαφορετικά γνωστικά αντικείμενα που προσφέρονται από το Γεωπονικό Πανεπιστήμιο Αθηνών.</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 συνεργασία με δημόσιους φορείς, Οργανισμούς, Ινστιτούτα και άλλους κοινωνικούς και επιστημονικούς φορείς καθώς και ιδιωτικές εταιρίες, με σκοπό να συμβάλλει στη μελέτη και τη λύση προβλημάτων ανάπτυξης της χώρας.</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Την ανάπτυξη προϊόντων και παροχή υπηρεσιών κατά τα προβλεπόμενα στο </a:t>
            </a:r>
            <a:r>
              <a:rPr lang="el-GR" sz="1500" dirty="0" err="1">
                <a:latin typeface="Calibri" panose="020F0502020204030204" pitchFamily="34" charset="0"/>
                <a:ea typeface="Calibri" panose="020F0502020204030204" pitchFamily="34" charset="0"/>
                <a:cs typeface="Times New Roman" panose="02020603050405020304" pitchFamily="18" charset="0"/>
              </a:rPr>
              <a:t>π.δ.</a:t>
            </a:r>
            <a:r>
              <a:rPr lang="el-GR" sz="1500" dirty="0">
                <a:latin typeface="Calibri" panose="020F0502020204030204" pitchFamily="34" charset="0"/>
                <a:ea typeface="Calibri" panose="020F0502020204030204" pitchFamily="34" charset="0"/>
                <a:cs typeface="Times New Roman" panose="02020603050405020304" pitchFamily="18" charset="0"/>
              </a:rPr>
              <a:t> 159/1984 «Προϋποθέσεις παροχής υπηρεσιών από τα Πανεπιστημιακά Εργαστήρια σε ιδιώτες και κάθε νομικής μορφής οργανισμούς» (Α’ 53).</a:t>
            </a:r>
          </a:p>
          <a:p>
            <a:pPr marL="0" indent="0">
              <a:buNone/>
            </a:pPr>
            <a:endParaRPr lang="el-GR" dirty="0"/>
          </a:p>
        </p:txBody>
      </p:sp>
      <p:sp>
        <p:nvSpPr>
          <p:cNvPr id="4" name="Slide Number Placeholder 3">
            <a:extLst>
              <a:ext uri="{FF2B5EF4-FFF2-40B4-BE49-F238E27FC236}">
                <a16:creationId xmlns:a16="http://schemas.microsoft.com/office/drawing/2014/main" id="{E812EEC0-0747-176A-A7B4-DB3645BEA873}"/>
              </a:ext>
            </a:extLst>
          </p:cNvPr>
          <p:cNvSpPr>
            <a:spLocks noGrp="1"/>
          </p:cNvSpPr>
          <p:nvPr>
            <p:ph type="sldNum" sz="quarter" idx="12"/>
          </p:nvPr>
        </p:nvSpPr>
        <p:spPr/>
        <p:txBody>
          <a:bodyPr/>
          <a:lstStyle/>
          <a:p>
            <a:pPr>
              <a:defRPr/>
            </a:pPr>
            <a:fld id="{667B707C-87BB-4948-AC31-D297E7B25201}" type="slidenum">
              <a:rPr lang="el-GR" altLang="en-US" smtClean="0"/>
              <a:pPr>
                <a:defRPr/>
              </a:pPr>
              <a:t>3</a:t>
            </a:fld>
            <a:endParaRPr lang="el-GR" altLang="en-US"/>
          </a:p>
        </p:txBody>
      </p:sp>
      <p:cxnSp>
        <p:nvCxnSpPr>
          <p:cNvPr id="5" name="Ευθεία γραμμή σύνδεσης 4">
            <a:extLst>
              <a:ext uri="{FF2B5EF4-FFF2-40B4-BE49-F238E27FC236}">
                <a16:creationId xmlns:a16="http://schemas.microsoft.com/office/drawing/2014/main" id="{23B0D948-6AEE-163B-0292-12E0DD144F7A}"/>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152954"/>
      </p:ext>
    </p:extLst>
  </p:cSld>
  <p:clrMapOvr>
    <a:masterClrMapping/>
  </p:clrMapOvr>
  <p:transition spd="med">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3F3704-7BCF-E58D-EF60-FFBDE1FC7642}"/>
              </a:ext>
            </a:extLst>
          </p:cNvPr>
          <p:cNvSpPr>
            <a:spLocks noGrp="1"/>
          </p:cNvSpPr>
          <p:nvPr>
            <p:ph type="title"/>
          </p:nvPr>
        </p:nvSpPr>
        <p:spPr>
          <a:xfrm>
            <a:off x="395536" y="0"/>
            <a:ext cx="8229600" cy="562073"/>
          </a:xfrm>
        </p:spPr>
        <p:txBody>
          <a:bodyPr/>
          <a:lstStyle/>
          <a:p>
            <a:r>
              <a:rPr lang="el-GR" sz="2800" b="1" dirty="0">
                <a:solidFill>
                  <a:srgbClr val="0000FF"/>
                </a:solidFill>
                <a:latin typeface="Times New Roman" pitchFamily="18" charset="0"/>
                <a:ea typeface="+mn-ea"/>
                <a:cs typeface="Times New Roman" pitchFamily="18" charset="0"/>
              </a:rPr>
              <a:t>Εξοπλισμός Εργαστηρίου</a:t>
            </a:r>
          </a:p>
        </p:txBody>
      </p:sp>
      <p:sp>
        <p:nvSpPr>
          <p:cNvPr id="4" name="Θέση αριθμού διαφάνειας 3">
            <a:extLst>
              <a:ext uri="{FF2B5EF4-FFF2-40B4-BE49-F238E27FC236}">
                <a16:creationId xmlns:a16="http://schemas.microsoft.com/office/drawing/2014/main" id="{DD5E09A1-DF5D-AB1E-0FE4-3797D2AC4FF7}"/>
              </a:ext>
            </a:extLst>
          </p:cNvPr>
          <p:cNvSpPr>
            <a:spLocks noGrp="1"/>
          </p:cNvSpPr>
          <p:nvPr>
            <p:ph type="sldNum" sz="quarter" idx="12"/>
          </p:nvPr>
        </p:nvSpPr>
        <p:spPr/>
        <p:txBody>
          <a:bodyPr/>
          <a:lstStyle/>
          <a:p>
            <a:pPr>
              <a:defRPr/>
            </a:pPr>
            <a:fld id="{667B707C-87BB-4948-AC31-D297E7B25201}" type="slidenum">
              <a:rPr lang="el-GR" altLang="en-US" smtClean="0"/>
              <a:pPr>
                <a:defRPr/>
              </a:pPr>
              <a:t>4</a:t>
            </a:fld>
            <a:endParaRPr lang="el-GR" altLang="en-US"/>
          </a:p>
        </p:txBody>
      </p:sp>
      <p:pic>
        <p:nvPicPr>
          <p:cNvPr id="6" name="Εικόνα 5" descr="Εικόνα που περιέχει κείμενο, υπολογιστής, ηλεκτρονικές συσκευές, γραφείο">
            <a:extLst>
              <a:ext uri="{FF2B5EF4-FFF2-40B4-BE49-F238E27FC236}">
                <a16:creationId xmlns:a16="http://schemas.microsoft.com/office/drawing/2014/main" id="{2DA60788-5302-429A-E293-122300F68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25" y="1916832"/>
            <a:ext cx="8907542" cy="4104456"/>
          </a:xfrm>
          <a:prstGeom prst="rect">
            <a:avLst/>
          </a:prstGeom>
        </p:spPr>
      </p:pic>
      <p:cxnSp>
        <p:nvCxnSpPr>
          <p:cNvPr id="3" name="Ευθεία γραμμή σύνδεσης 4">
            <a:extLst>
              <a:ext uri="{FF2B5EF4-FFF2-40B4-BE49-F238E27FC236}">
                <a16:creationId xmlns:a16="http://schemas.microsoft.com/office/drawing/2014/main" id="{3ADE7C3E-2D24-7DE9-1D3B-B362C8203FB3}"/>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240858"/>
      </p:ext>
    </p:extLst>
  </p:cSld>
  <p:clrMapOvr>
    <a:masterClrMapping/>
  </p:clrMapOvr>
  <p:transition spd="med">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EA3D19-7A13-36D4-EFB4-36946E935D63}"/>
              </a:ext>
            </a:extLst>
          </p:cNvPr>
          <p:cNvSpPr>
            <a:spLocks noGrp="1"/>
          </p:cNvSpPr>
          <p:nvPr>
            <p:ph type="title"/>
          </p:nvPr>
        </p:nvSpPr>
        <p:spPr>
          <a:xfrm>
            <a:off x="457200" y="8544"/>
            <a:ext cx="8229600" cy="520807"/>
          </a:xfrm>
        </p:spPr>
        <p:txBody>
          <a:bodyPr/>
          <a:lstStyle/>
          <a:p>
            <a:r>
              <a:rPr lang="el-GR" sz="2800" b="1" dirty="0">
                <a:solidFill>
                  <a:srgbClr val="0000FF"/>
                </a:solidFill>
                <a:latin typeface="Times New Roman" pitchFamily="18" charset="0"/>
                <a:ea typeface="+mn-ea"/>
                <a:cs typeface="Times New Roman" pitchFamily="18" charset="0"/>
              </a:rPr>
              <a:t>Εξοπλισμός Εργαστηρίου</a:t>
            </a:r>
          </a:p>
        </p:txBody>
      </p:sp>
      <p:sp>
        <p:nvSpPr>
          <p:cNvPr id="4" name="Θέση αριθμού διαφάνειας 3">
            <a:extLst>
              <a:ext uri="{FF2B5EF4-FFF2-40B4-BE49-F238E27FC236}">
                <a16:creationId xmlns:a16="http://schemas.microsoft.com/office/drawing/2014/main" id="{C554A857-EF8D-EEB9-46AE-7AFD81A952A8}"/>
              </a:ext>
            </a:extLst>
          </p:cNvPr>
          <p:cNvSpPr>
            <a:spLocks noGrp="1"/>
          </p:cNvSpPr>
          <p:nvPr>
            <p:ph type="sldNum" sz="quarter" idx="12"/>
          </p:nvPr>
        </p:nvSpPr>
        <p:spPr/>
        <p:txBody>
          <a:bodyPr/>
          <a:lstStyle/>
          <a:p>
            <a:pPr>
              <a:defRPr/>
            </a:pPr>
            <a:fld id="{667B707C-87BB-4948-AC31-D297E7B25201}" type="slidenum">
              <a:rPr lang="el-GR" altLang="en-US" smtClean="0"/>
              <a:pPr>
                <a:defRPr/>
              </a:pPr>
              <a:t>5</a:t>
            </a:fld>
            <a:endParaRPr lang="el-GR" altLang="en-US"/>
          </a:p>
        </p:txBody>
      </p:sp>
      <p:pic>
        <p:nvPicPr>
          <p:cNvPr id="6" name="Εικόνα 5">
            <a:extLst>
              <a:ext uri="{FF2B5EF4-FFF2-40B4-BE49-F238E27FC236}">
                <a16:creationId xmlns:a16="http://schemas.microsoft.com/office/drawing/2014/main" id="{045F7738-27D0-0A8F-73AB-2E911998E0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64" y="1988840"/>
            <a:ext cx="8820472" cy="4073712"/>
          </a:xfrm>
          <a:prstGeom prst="rect">
            <a:avLst/>
          </a:prstGeom>
        </p:spPr>
      </p:pic>
      <p:cxnSp>
        <p:nvCxnSpPr>
          <p:cNvPr id="3" name="Ευθεία γραμμή σύνδεσης 4">
            <a:extLst>
              <a:ext uri="{FF2B5EF4-FFF2-40B4-BE49-F238E27FC236}">
                <a16:creationId xmlns:a16="http://schemas.microsoft.com/office/drawing/2014/main" id="{C3294751-F72C-DAF3-3CE1-6336E360B2A2}"/>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131765"/>
      </p:ext>
    </p:extLst>
  </p:cSld>
  <p:clrMapOvr>
    <a:masterClrMapping/>
  </p:clrMapOvr>
  <p:transition spd="med">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4A120B-9A04-C6FA-EC38-ECF84761E5CB}"/>
              </a:ext>
            </a:extLst>
          </p:cNvPr>
          <p:cNvSpPr>
            <a:spLocks noGrp="1"/>
          </p:cNvSpPr>
          <p:nvPr>
            <p:ph type="title"/>
          </p:nvPr>
        </p:nvSpPr>
        <p:spPr>
          <a:xfrm>
            <a:off x="395536" y="0"/>
            <a:ext cx="8229600" cy="562071"/>
          </a:xfrm>
        </p:spPr>
        <p:txBody>
          <a:bodyPr/>
          <a:lstStyle/>
          <a:p>
            <a:r>
              <a:rPr lang="el-GR" sz="2800" b="1" dirty="0">
                <a:solidFill>
                  <a:srgbClr val="0000FF"/>
                </a:solidFill>
                <a:latin typeface="Times New Roman" pitchFamily="18" charset="0"/>
                <a:ea typeface="+mn-ea"/>
                <a:cs typeface="Times New Roman" pitchFamily="18" charset="0"/>
              </a:rPr>
              <a:t>Εξοπλισμός Εργαστηρίου</a:t>
            </a:r>
          </a:p>
        </p:txBody>
      </p:sp>
      <p:sp>
        <p:nvSpPr>
          <p:cNvPr id="4" name="Θέση αριθμού διαφάνειας 3">
            <a:extLst>
              <a:ext uri="{FF2B5EF4-FFF2-40B4-BE49-F238E27FC236}">
                <a16:creationId xmlns:a16="http://schemas.microsoft.com/office/drawing/2014/main" id="{6D2363DE-3EC8-DCFF-4462-29ACB426AF63}"/>
              </a:ext>
            </a:extLst>
          </p:cNvPr>
          <p:cNvSpPr>
            <a:spLocks noGrp="1"/>
          </p:cNvSpPr>
          <p:nvPr>
            <p:ph type="sldNum" sz="quarter" idx="12"/>
          </p:nvPr>
        </p:nvSpPr>
        <p:spPr/>
        <p:txBody>
          <a:bodyPr/>
          <a:lstStyle/>
          <a:p>
            <a:pPr>
              <a:defRPr/>
            </a:pPr>
            <a:fld id="{667B707C-87BB-4948-AC31-D297E7B25201}" type="slidenum">
              <a:rPr lang="el-GR" altLang="en-US" smtClean="0"/>
              <a:pPr>
                <a:defRPr/>
              </a:pPr>
              <a:t>6</a:t>
            </a:fld>
            <a:endParaRPr lang="el-GR" altLang="en-US"/>
          </a:p>
        </p:txBody>
      </p:sp>
      <p:pic>
        <p:nvPicPr>
          <p:cNvPr id="6" name="Εικόνα 5" descr="Εικόνα που περιέχει εσωτερικό">
            <a:extLst>
              <a:ext uri="{FF2B5EF4-FFF2-40B4-BE49-F238E27FC236}">
                <a16:creationId xmlns:a16="http://schemas.microsoft.com/office/drawing/2014/main" id="{60435844-2A36-09C5-6436-C62937E038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715" y="1789967"/>
            <a:ext cx="8780569" cy="4056325"/>
          </a:xfrm>
          <a:prstGeom prst="rect">
            <a:avLst/>
          </a:prstGeom>
        </p:spPr>
      </p:pic>
      <p:cxnSp>
        <p:nvCxnSpPr>
          <p:cNvPr id="3" name="Ευθεία γραμμή σύνδεσης 4">
            <a:extLst>
              <a:ext uri="{FF2B5EF4-FFF2-40B4-BE49-F238E27FC236}">
                <a16:creationId xmlns:a16="http://schemas.microsoft.com/office/drawing/2014/main" id="{E1813C9C-5FC3-56EC-A7CB-05713A3DDBBF}"/>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665533"/>
      </p:ext>
    </p:extLst>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F9CDEF-53D1-3B11-0290-A51F2F19DB48}"/>
              </a:ext>
            </a:extLst>
          </p:cNvPr>
          <p:cNvSpPr>
            <a:spLocks noGrp="1"/>
          </p:cNvSpPr>
          <p:nvPr>
            <p:ph type="title"/>
          </p:nvPr>
        </p:nvSpPr>
        <p:spPr>
          <a:xfrm>
            <a:off x="403151" y="0"/>
            <a:ext cx="8229600" cy="634081"/>
          </a:xfrm>
        </p:spPr>
        <p:txBody>
          <a:bodyPr/>
          <a:lstStyle/>
          <a:p>
            <a:r>
              <a:rPr lang="el-GR" sz="2800" b="1" dirty="0">
                <a:solidFill>
                  <a:srgbClr val="0000FF"/>
                </a:solidFill>
                <a:latin typeface="Times New Roman" pitchFamily="18" charset="0"/>
                <a:ea typeface="+mn-ea"/>
                <a:cs typeface="Times New Roman" pitchFamily="18" charset="0"/>
              </a:rPr>
              <a:t>Μετρήσεις</a:t>
            </a:r>
            <a:r>
              <a:rPr lang="el-GR" sz="2800" b="1" dirty="0"/>
              <a:t> </a:t>
            </a:r>
            <a:r>
              <a:rPr lang="el-GR" sz="2800" b="1" dirty="0">
                <a:solidFill>
                  <a:srgbClr val="0000FF"/>
                </a:solidFill>
                <a:latin typeface="Times New Roman" pitchFamily="18" charset="0"/>
                <a:ea typeface="+mn-ea"/>
                <a:cs typeface="Times New Roman" pitchFamily="18" charset="0"/>
              </a:rPr>
              <a:t>στο πεδίο</a:t>
            </a:r>
          </a:p>
        </p:txBody>
      </p:sp>
      <p:sp>
        <p:nvSpPr>
          <p:cNvPr id="4" name="Θέση αριθμού διαφάνειας 3">
            <a:extLst>
              <a:ext uri="{FF2B5EF4-FFF2-40B4-BE49-F238E27FC236}">
                <a16:creationId xmlns:a16="http://schemas.microsoft.com/office/drawing/2014/main" id="{EB317A25-EE8B-6C81-52B6-8F3FA927CB23}"/>
              </a:ext>
            </a:extLst>
          </p:cNvPr>
          <p:cNvSpPr>
            <a:spLocks noGrp="1"/>
          </p:cNvSpPr>
          <p:nvPr>
            <p:ph type="sldNum" sz="quarter" idx="12"/>
          </p:nvPr>
        </p:nvSpPr>
        <p:spPr/>
        <p:txBody>
          <a:bodyPr/>
          <a:lstStyle/>
          <a:p>
            <a:pPr>
              <a:defRPr/>
            </a:pPr>
            <a:fld id="{667B707C-87BB-4948-AC31-D297E7B25201}" type="slidenum">
              <a:rPr lang="el-GR" altLang="en-US" smtClean="0"/>
              <a:pPr>
                <a:defRPr/>
              </a:pPr>
              <a:t>7</a:t>
            </a:fld>
            <a:endParaRPr lang="el-GR" altLang="en-US"/>
          </a:p>
        </p:txBody>
      </p:sp>
      <p:pic>
        <p:nvPicPr>
          <p:cNvPr id="5" name="Εικόνα 4">
            <a:extLst>
              <a:ext uri="{FF2B5EF4-FFF2-40B4-BE49-F238E27FC236}">
                <a16:creationId xmlns:a16="http://schemas.microsoft.com/office/drawing/2014/main" id="{8DF0AC4D-8A00-C79E-7AD3-F7EC7DA17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20" y="1125015"/>
            <a:ext cx="8462591" cy="5596460"/>
          </a:xfrm>
          <a:prstGeom prst="rect">
            <a:avLst/>
          </a:prstGeom>
        </p:spPr>
      </p:pic>
      <p:cxnSp>
        <p:nvCxnSpPr>
          <p:cNvPr id="3" name="Ευθεία γραμμή σύνδεσης 4">
            <a:extLst>
              <a:ext uri="{FF2B5EF4-FFF2-40B4-BE49-F238E27FC236}">
                <a16:creationId xmlns:a16="http://schemas.microsoft.com/office/drawing/2014/main" id="{308E11A2-99E4-74B4-CF6F-BD3F6EB3D650}"/>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040889"/>
      </p:ext>
    </p:extLst>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75F406-2667-E6E7-7686-622286A279C7}"/>
              </a:ext>
            </a:extLst>
          </p:cNvPr>
          <p:cNvSpPr>
            <a:spLocks noGrp="1"/>
          </p:cNvSpPr>
          <p:nvPr>
            <p:ph type="title"/>
          </p:nvPr>
        </p:nvSpPr>
        <p:spPr>
          <a:xfrm>
            <a:off x="395536" y="17562"/>
            <a:ext cx="8229600" cy="562074"/>
          </a:xfrm>
        </p:spPr>
        <p:txBody>
          <a:bodyPr/>
          <a:lstStyle/>
          <a:p>
            <a:r>
              <a:rPr lang="el-GR" sz="2800" b="1" dirty="0">
                <a:solidFill>
                  <a:srgbClr val="0000FF"/>
                </a:solidFill>
                <a:latin typeface="Times New Roman" pitchFamily="18" charset="0"/>
                <a:ea typeface="+mn-ea"/>
                <a:cs typeface="Times New Roman" pitchFamily="18" charset="0"/>
              </a:rPr>
              <a:t>Μετρήσεις στο πεδίο</a:t>
            </a:r>
          </a:p>
        </p:txBody>
      </p:sp>
      <p:sp>
        <p:nvSpPr>
          <p:cNvPr id="4" name="Θέση αριθμού διαφάνειας 3">
            <a:extLst>
              <a:ext uri="{FF2B5EF4-FFF2-40B4-BE49-F238E27FC236}">
                <a16:creationId xmlns:a16="http://schemas.microsoft.com/office/drawing/2014/main" id="{94A22D61-6856-C6B8-C545-DEBB48DAEA23}"/>
              </a:ext>
            </a:extLst>
          </p:cNvPr>
          <p:cNvSpPr>
            <a:spLocks noGrp="1"/>
          </p:cNvSpPr>
          <p:nvPr>
            <p:ph type="sldNum" sz="quarter" idx="12"/>
          </p:nvPr>
        </p:nvSpPr>
        <p:spPr/>
        <p:txBody>
          <a:bodyPr/>
          <a:lstStyle/>
          <a:p>
            <a:pPr>
              <a:defRPr/>
            </a:pPr>
            <a:fld id="{667B707C-87BB-4948-AC31-D297E7B25201}" type="slidenum">
              <a:rPr lang="el-GR" altLang="en-US" smtClean="0"/>
              <a:pPr>
                <a:defRPr/>
              </a:pPr>
              <a:t>8</a:t>
            </a:fld>
            <a:endParaRPr lang="el-GR" altLang="en-US"/>
          </a:p>
        </p:txBody>
      </p:sp>
      <p:pic>
        <p:nvPicPr>
          <p:cNvPr id="5" name="Picture 7">
            <a:extLst>
              <a:ext uri="{FF2B5EF4-FFF2-40B4-BE49-F238E27FC236}">
                <a16:creationId xmlns:a16="http://schemas.microsoft.com/office/drawing/2014/main" id="{78FA00F8-6679-2630-F762-7558E5D409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1" y="661741"/>
            <a:ext cx="4141440" cy="614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Ευθεία γραμμή σύνδεσης 4">
            <a:extLst>
              <a:ext uri="{FF2B5EF4-FFF2-40B4-BE49-F238E27FC236}">
                <a16:creationId xmlns:a16="http://schemas.microsoft.com/office/drawing/2014/main" id="{4433F194-E080-C0D5-DBF2-378AAC8C7C9D}"/>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596170"/>
      </p:ext>
    </p:extLst>
  </p:cSld>
  <p:clrMapOvr>
    <a:masterClrMapping/>
  </p:clrMapOvr>
  <p:transition spd="med">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5CF93D-40C2-6630-5F87-F0C3910D5A26}"/>
              </a:ext>
            </a:extLst>
          </p:cNvPr>
          <p:cNvSpPr>
            <a:spLocks noGrp="1"/>
          </p:cNvSpPr>
          <p:nvPr>
            <p:ph type="title"/>
          </p:nvPr>
        </p:nvSpPr>
        <p:spPr>
          <a:xfrm>
            <a:off x="418009" y="-13393"/>
            <a:ext cx="8229600" cy="634081"/>
          </a:xfrm>
        </p:spPr>
        <p:txBody>
          <a:bodyPr/>
          <a:lstStyle/>
          <a:p>
            <a:r>
              <a:rPr lang="el-GR" sz="2800" b="1" dirty="0">
                <a:solidFill>
                  <a:srgbClr val="0000FF"/>
                </a:solidFill>
                <a:latin typeface="Times New Roman" pitchFamily="18" charset="0"/>
                <a:ea typeface="+mn-ea"/>
                <a:cs typeface="Times New Roman" pitchFamily="18" charset="0"/>
              </a:rPr>
              <a:t>Μετρήσεις στο πεδίο</a:t>
            </a:r>
          </a:p>
        </p:txBody>
      </p:sp>
      <p:sp>
        <p:nvSpPr>
          <p:cNvPr id="4" name="Θέση αριθμού διαφάνειας 3">
            <a:extLst>
              <a:ext uri="{FF2B5EF4-FFF2-40B4-BE49-F238E27FC236}">
                <a16:creationId xmlns:a16="http://schemas.microsoft.com/office/drawing/2014/main" id="{1FBF0FD8-5601-D4AF-6185-2C9C8868CA79}"/>
              </a:ext>
            </a:extLst>
          </p:cNvPr>
          <p:cNvSpPr>
            <a:spLocks noGrp="1"/>
          </p:cNvSpPr>
          <p:nvPr>
            <p:ph type="sldNum" sz="quarter" idx="12"/>
          </p:nvPr>
        </p:nvSpPr>
        <p:spPr/>
        <p:txBody>
          <a:bodyPr/>
          <a:lstStyle/>
          <a:p>
            <a:pPr>
              <a:defRPr/>
            </a:pPr>
            <a:fld id="{667B707C-87BB-4948-AC31-D297E7B25201}" type="slidenum">
              <a:rPr lang="el-GR" altLang="en-US" smtClean="0"/>
              <a:pPr>
                <a:defRPr/>
              </a:pPr>
              <a:t>9</a:t>
            </a:fld>
            <a:endParaRPr lang="el-GR" altLang="en-US"/>
          </a:p>
        </p:txBody>
      </p:sp>
      <p:pic>
        <p:nvPicPr>
          <p:cNvPr id="6" name="Εικόνα 5" descr="Εικόνα που περιέχει κείμενο, δέντρο, υπαίθριος, δάσος&#10;&#10;Περιγραφή που δημιουργήθηκε αυτόματα">
            <a:extLst>
              <a:ext uri="{FF2B5EF4-FFF2-40B4-BE49-F238E27FC236}">
                <a16:creationId xmlns:a16="http://schemas.microsoft.com/office/drawing/2014/main" id="{81DFF597-D576-17BD-79A6-8F47A0F85E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473" y="751888"/>
            <a:ext cx="8044661" cy="5523052"/>
          </a:xfrm>
          <a:prstGeom prst="rect">
            <a:avLst/>
          </a:prstGeom>
        </p:spPr>
      </p:pic>
      <p:cxnSp>
        <p:nvCxnSpPr>
          <p:cNvPr id="3" name="Ευθεία γραμμή σύνδεσης 4">
            <a:extLst>
              <a:ext uri="{FF2B5EF4-FFF2-40B4-BE49-F238E27FC236}">
                <a16:creationId xmlns:a16="http://schemas.microsoft.com/office/drawing/2014/main" id="{731BD015-3789-FF82-F0C1-3F06ED7D11AF}"/>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204230"/>
      </p:ext>
    </p:extLst>
  </p:cSld>
  <p:clrMapOvr>
    <a:masterClrMapping/>
  </p:clrMapOvr>
  <p:transition spd="med">
    <p:cove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altLang="en-US" sz="3200" b="1" i="0" u="none" strike="noStrike" cap="none" normalizeH="0" baseline="0" smtClean="0">
            <a:ln>
              <a:noFill/>
            </a:ln>
            <a:solidFill>
              <a:srgbClr val="3219E7"/>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altLang="en-US" sz="3200" b="1" i="0" u="none" strike="noStrike" cap="none" normalizeH="0" baseline="0" smtClean="0">
            <a:ln>
              <a:noFill/>
            </a:ln>
            <a:solidFill>
              <a:srgbClr val="3219E7"/>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4531</TotalTime>
  <Words>941</Words>
  <Application>Microsoft Office PowerPoint</Application>
  <PresentationFormat>Προβολή στην οθόνη (4:3)</PresentationFormat>
  <Paragraphs>54</Paragraphs>
  <Slides>16</Slides>
  <Notes>0</Notes>
  <HiddenSlides>0</HiddenSlides>
  <MMClips>0</MMClips>
  <ScaleCrop>false</ScaleCrop>
  <HeadingPairs>
    <vt:vector size="8" baseType="variant">
      <vt:variant>
        <vt:lpstr>Γραμματοσειρές που χρησιμοποιούνται</vt:lpstr>
      </vt:variant>
      <vt:variant>
        <vt:i4>3</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16</vt:i4>
      </vt:variant>
    </vt:vector>
  </HeadingPairs>
  <TitlesOfParts>
    <vt:vector size="21" baseType="lpstr">
      <vt:lpstr>Arial</vt:lpstr>
      <vt:lpstr>Calibri</vt:lpstr>
      <vt:lpstr>Times New Roman</vt:lpstr>
      <vt:lpstr>Default Design</vt:lpstr>
      <vt:lpstr>Chart</vt:lpstr>
      <vt:lpstr>Παρουσίαση του PowerPoint</vt:lpstr>
      <vt:lpstr>Τομείς Δραστηριότητας Εργαστηρίου</vt:lpstr>
      <vt:lpstr>Αποστολή Εργαστηρίου</vt:lpstr>
      <vt:lpstr>Εξοπλισμός Εργαστηρίου</vt:lpstr>
      <vt:lpstr>Εξοπλισμός Εργαστηρίου</vt:lpstr>
      <vt:lpstr>Εξοπλισμός Εργαστηρίου</vt:lpstr>
      <vt:lpstr>Μετρήσεις στο πεδίο</vt:lpstr>
      <vt:lpstr>Μετρήσεις στο πεδίο</vt:lpstr>
      <vt:lpstr>Μετρήσεις στο πεδίο</vt:lpstr>
      <vt:lpstr>Ενδεικτική Ερευνητική Δραστηριότητα</vt:lpstr>
      <vt:lpstr>Μελέτες Μεταβολών Εδαφοκάλυψης</vt:lpstr>
      <vt:lpstr>Αποτελέσματα επεξεργασίας</vt:lpstr>
      <vt:lpstr>Παρουσίαση του PowerPoint</vt:lpstr>
      <vt:lpstr>Παρουσίαση του PowerPoint</vt:lpstr>
      <vt:lpstr>Παρουσίαση του PowerPoint</vt:lpstr>
      <vt:lpstr>Παρουσίαση του PowerPoint</vt:lpstr>
    </vt:vector>
  </TitlesOfParts>
  <Company>XXX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ANY</dc:creator>
  <cp:lastModifiedBy>Rania Hindiridou</cp:lastModifiedBy>
  <cp:revision>533</cp:revision>
  <dcterms:created xsi:type="dcterms:W3CDTF">2008-02-17T16:33:04Z</dcterms:created>
  <dcterms:modified xsi:type="dcterms:W3CDTF">2024-02-21T15:16:21Z</dcterms:modified>
</cp:coreProperties>
</file>