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9"/>
  </p:notesMasterIdLst>
  <p:sldIdLst>
    <p:sldId id="287" r:id="rId2"/>
    <p:sldId id="257" r:id="rId3"/>
    <p:sldId id="279" r:id="rId4"/>
    <p:sldId id="263" r:id="rId5"/>
    <p:sldId id="284" r:id="rId6"/>
    <p:sldId id="285" r:id="rId7"/>
    <p:sldId id="286" r:id="rId8"/>
    <p:sldId id="259" r:id="rId9"/>
    <p:sldId id="260" r:id="rId10"/>
    <p:sldId id="261" r:id="rId11"/>
    <p:sldId id="264" r:id="rId12"/>
    <p:sldId id="281" r:id="rId13"/>
    <p:sldId id="282" r:id="rId14"/>
    <p:sldId id="274" r:id="rId15"/>
    <p:sldId id="280" r:id="rId16"/>
    <p:sldId id="283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2" autoAdjust="0"/>
    <p:restoredTop sz="80364" autoAdjust="0"/>
  </p:normalViewPr>
  <p:slideViewPr>
    <p:cSldViewPr snapToGrid="0">
      <p:cViewPr varScale="1">
        <p:scale>
          <a:sx n="69" d="100"/>
          <a:sy n="69" d="100"/>
        </p:scale>
        <p:origin x="11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B5988-E6C4-4BB2-B23F-00658FA0E3A4}" type="datetimeFigureOut">
              <a:rPr lang="el-GR" smtClean="0"/>
              <a:t>30/1/2024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6EB7B-ADC7-4FE5-A21C-8CBBBEA9DB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3672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6EB7B-ADC7-4FE5-A21C-8CBBBEA9DBAB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6492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6EB7B-ADC7-4FE5-A21C-8CBBBEA9DBAB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316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6EB7B-ADC7-4FE5-A21C-8CBBBEA9DBAB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0028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7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2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486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29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9281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57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5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0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3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3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47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1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5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06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8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>
            <a:lum bright="58000" contrast="-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768" y="526907"/>
            <a:ext cx="7659688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524001" y="26490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520" y="1187386"/>
            <a:ext cx="7766936" cy="1646302"/>
          </a:xfrm>
        </p:spPr>
        <p:txBody>
          <a:bodyPr/>
          <a:lstStyle/>
          <a:p>
            <a:r>
              <a:rPr lang="el-GR" sz="3600" dirty="0"/>
              <a:t>Τμήμα </a:t>
            </a:r>
            <a:br>
              <a:rPr lang="el-GR" sz="3600" dirty="0"/>
            </a:br>
            <a:r>
              <a:rPr lang="el-GR" sz="3600" dirty="0"/>
              <a:t>Διοίκησης Γεωργικών Επιχειρήσεων και Συστημάτων Εφοδιασμού</a:t>
            </a:r>
            <a:br>
              <a:rPr lang="el-GR" sz="3600" dirty="0"/>
            </a:br>
            <a:r>
              <a:rPr lang="el-GR" sz="3600" dirty="0"/>
              <a:t>(ΔΙ.Γ.Ε.Σ.Ε.)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278144" y="5124013"/>
            <a:ext cx="7766936" cy="1096899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tx1"/>
                </a:solidFill>
              </a:rPr>
              <a:t>ΓΕΩΠΟΝΙΚΟ ΠΑΝΕΠΙΣΤΗΜΙΟ ΑΘΗΝΩΝ</a:t>
            </a:r>
          </a:p>
        </p:txBody>
      </p:sp>
    </p:spTree>
    <p:extLst>
      <p:ext uri="{BB962C8B-B14F-4D97-AF65-F5344CB8AC3E}">
        <p14:creationId xmlns:p14="http://schemas.microsoft.com/office/powerpoint/2010/main" val="3873760311"/>
      </p:ext>
    </p:extLst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ιστοσελίδα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8" y="2160588"/>
            <a:ext cx="8539161" cy="3881437"/>
          </a:xfrm>
        </p:spPr>
      </p:pic>
      <p:sp>
        <p:nvSpPr>
          <p:cNvPr id="5" name="TextBox 4"/>
          <p:cNvSpPr txBox="1"/>
          <p:nvPr/>
        </p:nvSpPr>
        <p:spPr>
          <a:xfrm>
            <a:off x="706438" y="1561068"/>
            <a:ext cx="3345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https://agribusiness.aua.gr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34307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σπουδές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5735"/>
            <a:ext cx="8596668" cy="38807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chemeClr val="tx1"/>
                </a:solidFill>
              </a:rPr>
              <a:t>Για τη λήψη πτυχίου απαιτείται :</a:t>
            </a:r>
          </a:p>
          <a:p>
            <a:r>
              <a:rPr lang="el-GR" sz="2400" dirty="0">
                <a:solidFill>
                  <a:schemeClr val="tx1"/>
                </a:solidFill>
              </a:rPr>
              <a:t>Επιτυχής παρακολούθηση </a:t>
            </a:r>
            <a:r>
              <a:rPr lang="el-GR" sz="2400" b="1" dirty="0">
                <a:solidFill>
                  <a:schemeClr val="tx1"/>
                </a:solidFill>
              </a:rPr>
              <a:t>59 μαθημάτων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chemeClr val="tx1"/>
                </a:solidFill>
              </a:rPr>
              <a:t>45 υποχρεωτικά μαθήματα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chemeClr val="tx1"/>
                </a:solidFill>
              </a:rPr>
              <a:t>6 μαθήματα Αγγλικής γλώσσας και ορολογίας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chemeClr val="tx1"/>
                </a:solidFill>
              </a:rPr>
              <a:t>8 Επιλεγόμενα Μαθήματα (από 25 προσφερόμενα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l-GR" sz="2400" dirty="0">
                <a:solidFill>
                  <a:schemeClr val="tx1"/>
                </a:solidFill>
              </a:rPr>
              <a:t>ανά κατεύθυνση), </a:t>
            </a:r>
          </a:p>
          <a:p>
            <a:r>
              <a:rPr lang="el-GR" sz="2400" dirty="0">
                <a:solidFill>
                  <a:schemeClr val="tx1"/>
                </a:solidFill>
              </a:rPr>
              <a:t>Εκπόνηση</a:t>
            </a:r>
            <a:r>
              <a:rPr lang="el-GR" sz="2400" b="1" dirty="0">
                <a:solidFill>
                  <a:schemeClr val="tx1"/>
                </a:solidFill>
              </a:rPr>
              <a:t> Πτυχιακής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l-GR" sz="2400" b="1" dirty="0">
                <a:solidFill>
                  <a:schemeClr val="tx1"/>
                </a:solidFill>
              </a:rPr>
              <a:t>Εργασίας </a:t>
            </a:r>
            <a:r>
              <a:rPr lang="el-GR" sz="2400" dirty="0">
                <a:solidFill>
                  <a:schemeClr val="tx1"/>
                </a:solidFill>
              </a:rPr>
              <a:t>διάρκειας ενός (1) ακαδημαϊκού εξαμήνου</a:t>
            </a:r>
          </a:p>
          <a:p>
            <a:r>
              <a:rPr lang="el-GR" sz="2400" dirty="0">
                <a:solidFill>
                  <a:schemeClr val="tx1"/>
                </a:solidFill>
              </a:rPr>
              <a:t>Εκπόνηση υποχρεωτικής </a:t>
            </a:r>
            <a:r>
              <a:rPr lang="el-GR" sz="2400" b="1" dirty="0">
                <a:solidFill>
                  <a:schemeClr val="tx1"/>
                </a:solidFill>
              </a:rPr>
              <a:t>Πρακτικής Άσκησης </a:t>
            </a:r>
            <a:r>
              <a:rPr lang="el-GR" sz="2400" dirty="0">
                <a:solidFill>
                  <a:schemeClr val="tx1"/>
                </a:solidFill>
              </a:rPr>
              <a:t>διάρκειας 4 μηνών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chemeClr val="tx1"/>
                </a:solidFill>
              </a:rPr>
              <a:t>6ο και 8ο εξ., ή 10 εξ. ή επί </a:t>
            </a:r>
            <a:r>
              <a:rPr lang="el-GR" sz="2400" dirty="0" err="1">
                <a:solidFill>
                  <a:schemeClr val="tx1"/>
                </a:solidFill>
              </a:rPr>
              <a:t>πτυχίω</a:t>
            </a:r>
            <a:r>
              <a:rPr lang="el-GR" sz="2400" dirty="0">
                <a:solidFill>
                  <a:schemeClr val="tx1"/>
                </a:solidFill>
              </a:rPr>
              <a:t>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chemeClr val="tx1"/>
                </a:solidFill>
              </a:rPr>
              <a:t>δίμηνη πρακτική άσκηση (σε δύο διαδοχικά έτη) ή συνεχόμενη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l-GR" sz="2600" dirty="0">
                <a:solidFill>
                  <a:schemeClr val="tx1"/>
                </a:solidFill>
              </a:rPr>
              <a:t>Οι πιστωτικές μονάδες (</a:t>
            </a:r>
            <a:r>
              <a:rPr lang="en-US" sz="2600" b="1" dirty="0">
                <a:solidFill>
                  <a:schemeClr val="tx1"/>
                </a:solidFill>
              </a:rPr>
              <a:t>ECTS</a:t>
            </a:r>
            <a:r>
              <a:rPr lang="en-US" sz="2600" dirty="0">
                <a:solidFill>
                  <a:schemeClr val="tx1"/>
                </a:solidFill>
              </a:rPr>
              <a:t>) </a:t>
            </a:r>
            <a:r>
              <a:rPr lang="el-GR" sz="2600" dirty="0">
                <a:solidFill>
                  <a:schemeClr val="tx1"/>
                </a:solidFill>
              </a:rPr>
              <a:t>που συγκεντρώνουν είναι </a:t>
            </a:r>
            <a:r>
              <a:rPr lang="el-GR" sz="2600" b="1" dirty="0">
                <a:solidFill>
                  <a:schemeClr val="tx1"/>
                </a:solidFill>
              </a:rPr>
              <a:t>300</a:t>
            </a:r>
            <a:r>
              <a:rPr lang="el-GR" sz="2600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91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Πρόγραμμα Προπτυχιακών σπουδών</a:t>
            </a:r>
            <a:r>
              <a:rPr lang="en-US" dirty="0"/>
              <a:t> </a:t>
            </a:r>
            <a:br>
              <a:rPr lang="el-GR" dirty="0"/>
            </a:br>
            <a:r>
              <a:rPr lang="el-GR" sz="3200" dirty="0"/>
              <a:t>Ομάδες μαθήματων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83" y="1845734"/>
            <a:ext cx="11386069" cy="40233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Γενικό Υπόβαθρο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l-GR" sz="1800" dirty="0">
                <a:solidFill>
                  <a:schemeClr val="tx1"/>
                </a:solidFill>
              </a:rPr>
              <a:t>Μαθηματικά, Στατιστική, Επιχειρησιακή έρευνα, Υγιεινή και Ασφάλεια Εργασίας,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l-GR" sz="1800" dirty="0">
                <a:solidFill>
                  <a:schemeClr val="tx1"/>
                </a:solidFill>
              </a:rPr>
              <a:t>Δίκαιο, κ.ά.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Εφοδιαστική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l-GR" sz="1800" dirty="0">
                <a:solidFill>
                  <a:schemeClr val="tx1"/>
                </a:solidFill>
              </a:rPr>
              <a:t>Διοίκηση </a:t>
            </a:r>
            <a:r>
              <a:rPr lang="en-US" sz="1800" dirty="0">
                <a:solidFill>
                  <a:schemeClr val="tx1"/>
                </a:solidFill>
              </a:rPr>
              <a:t>E</a:t>
            </a:r>
            <a:r>
              <a:rPr lang="el-GR" sz="1800" dirty="0" err="1">
                <a:solidFill>
                  <a:schemeClr val="tx1"/>
                </a:solidFill>
              </a:rPr>
              <a:t>φοδιαστικής</a:t>
            </a:r>
            <a:r>
              <a:rPr lang="el-GR" sz="1800" dirty="0">
                <a:solidFill>
                  <a:schemeClr val="tx1"/>
                </a:solidFill>
              </a:rPr>
              <a:t> Αλυσίδας, </a:t>
            </a:r>
            <a:r>
              <a:rPr lang="el-GR" sz="1800" dirty="0" err="1">
                <a:solidFill>
                  <a:schemeClr val="tx1"/>
                </a:solidFill>
              </a:rPr>
              <a:t>Αγροδιατροφική</a:t>
            </a:r>
            <a:r>
              <a:rPr lang="el-GR" sz="1800" dirty="0">
                <a:solidFill>
                  <a:schemeClr val="tx1"/>
                </a:solidFill>
              </a:rPr>
              <a:t> Εφοδιαστική Αλυσίδα, Διοίκηση Παραγωγής, Διοίκηση Αποθηκών και Αποθεμάτων, Διαχείριση Προμηθειών, κ.ά.</a:t>
            </a:r>
            <a:endParaRPr lang="el-GR" sz="18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Διοίκηση, Οικονομία και Μάρκετινγκ</a:t>
            </a:r>
            <a:endParaRPr lang="el-GR" b="1" dirty="0"/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l-GR" sz="1800" dirty="0">
                <a:solidFill>
                  <a:schemeClr val="tx1"/>
                </a:solidFill>
              </a:rPr>
              <a:t>Διοίκηση Ολικής Ποιότητας, Οργάνωση και Διαχείριση Γεωργικών Εκμεταλλεύσεων, Λογιστική,  Εισαγωγή στη Γεωργική Οικονομική, Ψηφιακό Μάρκετινγκ, Μάρκετινγκ Αγροτικών Προϊόντων και Τροφίμων, Συμπεριφορά καταναλωτή, κ.ά.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Γεωπονία και περιβάλλον 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l-GR" sz="1800" dirty="0">
                <a:solidFill>
                  <a:schemeClr val="tx1"/>
                </a:solidFill>
              </a:rPr>
              <a:t>Βοτανική, Ζωοτεχνία, Λαχανοκομία, Γεωργία, Εισαγωγή στην Τεχνολογία Τροφίμων, Περιβάλλον και Διαχείριση Ανακύκλωσης στον Αγροτικό Τομέα, Διαχείριση Υποπροϊόντων και Αποβλήτων Γεωργικών Επιχειρήσεων, κ.ά.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Τεχνολογίες Πληροφορικής και Επικοινωνιών 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l-GR" sz="1800" dirty="0">
                <a:solidFill>
                  <a:schemeClr val="tx1"/>
                </a:solidFill>
              </a:rPr>
              <a:t>Εισαγωγή στις ΤΠΕ, Διαχείριση Βάσεων Δεδομένων, Πληροφοριακά Συστήματα στην Εφοδιαστική, Συστήματα Επιχειρηματικής Ευφυΐας, Ηλεκτρονικό </a:t>
            </a:r>
            <a:r>
              <a:rPr lang="el-GR" sz="1800" dirty="0" err="1">
                <a:solidFill>
                  <a:schemeClr val="tx1"/>
                </a:solidFill>
              </a:rPr>
              <a:t>Επιχειρείν</a:t>
            </a:r>
            <a:r>
              <a:rPr lang="el-GR" sz="1800" dirty="0">
                <a:solidFill>
                  <a:schemeClr val="tx1"/>
                </a:solidFill>
              </a:rPr>
              <a:t>, κ.ά.</a:t>
            </a:r>
          </a:p>
        </p:txBody>
      </p:sp>
    </p:spTree>
    <p:extLst>
      <p:ext uri="{BB962C8B-B14F-4D97-AF65-F5344CB8AC3E}">
        <p14:creationId xmlns:p14="http://schemas.microsoft.com/office/powerpoint/2010/main" val="1381410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Πρόγραμμα Μεταπτυχιακών σπουδών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2582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err="1">
                <a:solidFill>
                  <a:schemeClr val="tx1"/>
                </a:solidFill>
              </a:rPr>
              <a:t>Διιδρυματικό</a:t>
            </a:r>
            <a:r>
              <a:rPr lang="el-GR" sz="2400" dirty="0">
                <a:solidFill>
                  <a:schemeClr val="tx1"/>
                </a:solidFill>
              </a:rPr>
              <a:t> Πρόγραμμα Μεταπτυχιακών Σπουδών 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400" b="1" dirty="0">
                <a:solidFill>
                  <a:schemeClr val="tx1"/>
                </a:solidFill>
              </a:rPr>
              <a:t>«</a:t>
            </a:r>
            <a:r>
              <a:rPr lang="el-GR" sz="2400" b="1" dirty="0" err="1">
                <a:solidFill>
                  <a:schemeClr val="tx1"/>
                </a:solidFill>
              </a:rPr>
              <a:t>Τεχνο</a:t>
            </a:r>
            <a:r>
              <a:rPr lang="el-GR" sz="2400" b="1" dirty="0">
                <a:solidFill>
                  <a:schemeClr val="tx1"/>
                </a:solidFill>
              </a:rPr>
              <a:t>-οικονομικά Συστήματα Διοίκησης» 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«</a:t>
            </a:r>
            <a:r>
              <a:rPr lang="el-GR" sz="2400" dirty="0" err="1">
                <a:solidFill>
                  <a:schemeClr val="tx1"/>
                </a:solidFill>
              </a:rPr>
              <a:t>Techno-economic</a:t>
            </a:r>
            <a:r>
              <a:rPr lang="el-GR" sz="2400" dirty="0">
                <a:solidFill>
                  <a:schemeClr val="tx1"/>
                </a:solidFill>
              </a:rPr>
              <a:t> Systems </a:t>
            </a:r>
            <a:r>
              <a:rPr lang="el-GR" sz="2400" dirty="0" err="1">
                <a:solidFill>
                  <a:schemeClr val="tx1"/>
                </a:solidFill>
              </a:rPr>
              <a:t>Management</a:t>
            </a:r>
            <a:r>
              <a:rPr lang="el-GR" sz="2400" dirty="0">
                <a:solidFill>
                  <a:schemeClr val="tx1"/>
                </a:solidFill>
              </a:rPr>
              <a:t>»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ΦΕΚ </a:t>
            </a:r>
            <a:r>
              <a:rPr lang="en-US" sz="2400" dirty="0">
                <a:solidFill>
                  <a:schemeClr val="tx1"/>
                </a:solidFill>
              </a:rPr>
              <a:t>B’ 3671/13.07.2022</a:t>
            </a:r>
            <a:endParaRPr lang="el-G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Τμήμα Διοίκησης Επιχειρήσεων και Οργανισμών του Εθνικού και Καποδιστριακού Πανεπιστημίου Αθηνών 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	και 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Τμήμα Διοίκησης Γεωργικών Επιχειρήσεων και Συστημάτων Εφοδιασμού του Γεωπονικού Πανεπιστημίου Αθηνών</a:t>
            </a:r>
          </a:p>
        </p:txBody>
      </p:sp>
    </p:spTree>
    <p:extLst>
      <p:ext uri="{BB962C8B-B14F-4D97-AF65-F5344CB8AC3E}">
        <p14:creationId xmlns:p14="http://schemas.microsoft.com/office/powerpoint/2010/main" val="1526074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Διασύνδεση τμήματος με επιχειρήσεις και οργανισμούς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222933"/>
            <a:ext cx="8596668" cy="3880773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tx1"/>
                </a:solidFill>
              </a:rPr>
              <a:t>Πρακτική Άσκηση</a:t>
            </a:r>
          </a:p>
          <a:p>
            <a:r>
              <a:rPr lang="el-GR" sz="2400" dirty="0">
                <a:solidFill>
                  <a:schemeClr val="tx1"/>
                </a:solidFill>
              </a:rPr>
              <a:t>Επισκέψεις σε επιχειρήσεις / Εκπαιδευτικές Εκδρομές</a:t>
            </a:r>
          </a:p>
          <a:p>
            <a:r>
              <a:rPr lang="el-GR" sz="2400" dirty="0">
                <a:solidFill>
                  <a:schemeClr val="tx1"/>
                </a:solidFill>
              </a:rPr>
              <a:t>Διαλέξεις από στελέχη επιχειρήσεων</a:t>
            </a:r>
          </a:p>
          <a:p>
            <a:r>
              <a:rPr lang="el-GR" sz="2400" dirty="0">
                <a:solidFill>
                  <a:schemeClr val="tx1"/>
                </a:solidFill>
              </a:rPr>
              <a:t>Απασχόληση αποφοίτων</a:t>
            </a:r>
          </a:p>
          <a:p>
            <a:r>
              <a:rPr lang="el-GR" sz="2400" dirty="0">
                <a:solidFill>
                  <a:schemeClr val="tx1"/>
                </a:solidFill>
              </a:rPr>
              <a:t>Ίδρυση «Κέντρου Καινοτόμων και Αειφόρων Εφαρμογών Γεωπονικών Επιστημών»</a:t>
            </a:r>
          </a:p>
        </p:txBody>
      </p:sp>
    </p:spTree>
    <p:extLst>
      <p:ext uri="{BB962C8B-B14F-4D97-AF65-F5344CB8AC3E}">
        <p14:creationId xmlns:p14="http://schemas.microsoft.com/office/powerpoint/2010/main" val="647869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Ερευνητικά Εργαστήρια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825"/>
            <a:ext cx="8596668" cy="3880773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tx1"/>
                </a:solidFill>
              </a:rPr>
              <a:t>Εργαστήριο </a:t>
            </a:r>
            <a:r>
              <a:rPr lang="el-GR" sz="2400" b="1" dirty="0" err="1">
                <a:solidFill>
                  <a:schemeClr val="tx1"/>
                </a:solidFill>
              </a:rPr>
              <a:t>Οργανωσιακής</a:t>
            </a:r>
            <a:r>
              <a:rPr lang="el-GR" sz="2400" b="1" dirty="0">
                <a:solidFill>
                  <a:schemeClr val="tx1"/>
                </a:solidFill>
              </a:rPr>
              <a:t> Καινοτομίας και Συστημάτων Διοίκησης</a:t>
            </a:r>
          </a:p>
          <a:p>
            <a:pPr lvl="1"/>
            <a:r>
              <a:rPr lang="el-GR" sz="2400" dirty="0">
                <a:solidFill>
                  <a:schemeClr val="tx1"/>
                </a:solidFill>
              </a:rPr>
              <a:t>Διευθυντής: Παναγιώτης </a:t>
            </a:r>
            <a:r>
              <a:rPr lang="el-GR" sz="2400" dirty="0" err="1">
                <a:solidFill>
                  <a:schemeClr val="tx1"/>
                </a:solidFill>
              </a:rPr>
              <a:t>Τριβέλλας</a:t>
            </a:r>
            <a:r>
              <a:rPr lang="el-GR" sz="2400" dirty="0">
                <a:solidFill>
                  <a:schemeClr val="tx1"/>
                </a:solidFill>
              </a:rPr>
              <a:t>, Καθηγητής</a:t>
            </a:r>
          </a:p>
          <a:p>
            <a:r>
              <a:rPr lang="el-GR" sz="2400" b="1" dirty="0">
                <a:solidFill>
                  <a:schemeClr val="tx1"/>
                </a:solidFill>
              </a:rPr>
              <a:t>Εργαστήριο Επιχειρησιακών Τεχνολογιών Πληροφορίας και Επικοινωνίας στις Αλυσίδες Αξίας</a:t>
            </a:r>
          </a:p>
          <a:p>
            <a:pPr lvl="1"/>
            <a:r>
              <a:rPr lang="el-GR" sz="2400" dirty="0">
                <a:solidFill>
                  <a:schemeClr val="tx1"/>
                </a:solidFill>
              </a:rPr>
              <a:t>Διευθυντής: Δαμιανός Σακάς, Αναπληρωτής Καθηγητής</a:t>
            </a:r>
          </a:p>
          <a:p>
            <a:pPr lvl="1"/>
            <a:endParaRPr lang="el-GR" sz="2400" b="1" dirty="0">
              <a:solidFill>
                <a:schemeClr val="tx1"/>
              </a:solidFill>
            </a:endParaRPr>
          </a:p>
          <a:p>
            <a:endParaRPr lang="el-GR" sz="2400" dirty="0">
              <a:solidFill>
                <a:schemeClr val="tx1"/>
              </a:solidFill>
            </a:endParaRPr>
          </a:p>
          <a:p>
            <a:endParaRPr lang="el-G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66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0451" y="1550323"/>
            <a:ext cx="9983585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l-GR" sz="2000" dirty="0"/>
              <a:t>I. «</a:t>
            </a:r>
            <a:r>
              <a:rPr lang="el-GR" sz="2000" b="1" dirty="0" err="1"/>
              <a:t>Steps</a:t>
            </a:r>
            <a:r>
              <a:rPr lang="el-GR" sz="2000" dirty="0"/>
              <a:t> </a:t>
            </a:r>
            <a:r>
              <a:rPr lang="en-US" sz="2000" dirty="0"/>
              <a:t>MSc In Sustainable Food Production Systems, (2019 - 2023) Erasmus+</a:t>
            </a:r>
            <a:endParaRPr lang="el-GR" sz="2000" dirty="0"/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l-GR" sz="2000" dirty="0"/>
              <a:t>II. «</a:t>
            </a:r>
            <a:r>
              <a:rPr lang="el-GR" sz="2000" b="1" dirty="0" err="1"/>
              <a:t>SmartDelivery</a:t>
            </a:r>
            <a:r>
              <a:rPr lang="el-GR" sz="2000" dirty="0"/>
              <a:t>, Σύστημα έξυπνης δρομολόγησης διανομής σε αστικό περιβάλλον» (2018-2022), ΕΣΠΑ 2014-2020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l-GR" sz="2000" dirty="0"/>
              <a:t>III. «</a:t>
            </a:r>
            <a:r>
              <a:rPr lang="el-GR" sz="2000" b="1" dirty="0"/>
              <a:t>IANOS</a:t>
            </a:r>
            <a:r>
              <a:rPr lang="el-GR" sz="2000" dirty="0"/>
              <a:t>. Καινοτομικό εργαλείο βελτιστοποίησης δικτύου αεροπορικών άγονων γραμμών σύνδεσης ελληνικών νησιών» (2018-2022) ΕΣΠΑ 2014-2020.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dirty="0"/>
              <a:t>VI. </a:t>
            </a:r>
            <a:r>
              <a:rPr lang="el-GR" sz="2000" dirty="0"/>
              <a:t>«</a:t>
            </a:r>
            <a:r>
              <a:rPr lang="el-GR" sz="2000" b="1" dirty="0" err="1"/>
              <a:t>SmartBIC</a:t>
            </a:r>
            <a:r>
              <a:rPr lang="el-GR" sz="2000" dirty="0"/>
              <a:t>. Μία σύγχρονη ερευνητική υποδομή </a:t>
            </a:r>
            <a:r>
              <a:rPr lang="el-GR" sz="2000" dirty="0" err="1"/>
              <a:t>στοχευμένη</a:t>
            </a:r>
            <a:r>
              <a:rPr lang="el-GR" sz="2000" dirty="0"/>
              <a:t> στις τεχνολογίες και τα συστήματα ευφυούς αγροτικής παραγωγής και κυκλικής </a:t>
            </a:r>
            <a:r>
              <a:rPr lang="el-GR" sz="2000" dirty="0" err="1"/>
              <a:t>βιοικονομίας</a:t>
            </a:r>
            <a:r>
              <a:rPr lang="el-GR" sz="2000" dirty="0"/>
              <a:t>».</a:t>
            </a:r>
            <a:r>
              <a:rPr lang="en-US" sz="2000" dirty="0"/>
              <a:t> </a:t>
            </a:r>
            <a:r>
              <a:rPr lang="el-GR" sz="2000" dirty="0"/>
              <a:t>(2020 - 2023), ΕΣΠΑ 2014-2020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0451" y="478905"/>
            <a:ext cx="8596668" cy="1320800"/>
          </a:xfrm>
        </p:spPr>
        <p:txBody>
          <a:bodyPr/>
          <a:lstStyle/>
          <a:p>
            <a:r>
              <a:rPr lang="el-GR" dirty="0"/>
              <a:t>Πρόσφατα Ερευνητικά Έργα</a:t>
            </a:r>
          </a:p>
        </p:txBody>
      </p:sp>
    </p:spTree>
    <p:extLst>
      <p:ext uri="{BB962C8B-B14F-4D97-AF65-F5344CB8AC3E}">
        <p14:creationId xmlns:p14="http://schemas.microsoft.com/office/powerpoint/2010/main" val="1925559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 τμήματος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4146"/>
            <a:ext cx="8596668" cy="3880773"/>
          </a:xfrm>
        </p:spPr>
        <p:txBody>
          <a:bodyPr>
            <a:noAutofit/>
          </a:bodyPr>
          <a:lstStyle/>
          <a:p>
            <a:r>
              <a:rPr lang="el-GR" sz="2000" dirty="0">
                <a:solidFill>
                  <a:schemeClr val="tx1"/>
                </a:solidFill>
              </a:rPr>
              <a:t>Διαρκής αναβάθμιση της ποιότητας του περιεχομένου των σπουδών</a:t>
            </a:r>
          </a:p>
          <a:p>
            <a:r>
              <a:rPr lang="el-GR" sz="2000" dirty="0" err="1">
                <a:solidFill>
                  <a:schemeClr val="tx1"/>
                </a:solidFill>
              </a:rPr>
              <a:t>Φοιτητοκεντρική</a:t>
            </a:r>
            <a:r>
              <a:rPr lang="el-GR" sz="2000" dirty="0">
                <a:solidFill>
                  <a:schemeClr val="tx1"/>
                </a:solidFill>
              </a:rPr>
              <a:t> μάθηση</a:t>
            </a:r>
          </a:p>
          <a:p>
            <a:r>
              <a:rPr lang="el-GR" sz="2000" dirty="0">
                <a:solidFill>
                  <a:schemeClr val="tx1"/>
                </a:solidFill>
              </a:rPr>
              <a:t>Μειωμένος χρόνος αποφοίτησης</a:t>
            </a:r>
          </a:p>
          <a:p>
            <a:r>
              <a:rPr lang="el-GR" sz="2000" dirty="0">
                <a:solidFill>
                  <a:schemeClr val="tx1"/>
                </a:solidFill>
              </a:rPr>
              <a:t>Επιβράβευση της αριστείας</a:t>
            </a:r>
          </a:p>
          <a:p>
            <a:r>
              <a:rPr lang="el-GR" sz="2000" dirty="0">
                <a:solidFill>
                  <a:schemeClr val="tx1"/>
                </a:solidFill>
              </a:rPr>
              <a:t>Συμμετοχή στα προγράμματα κινητικότητας </a:t>
            </a:r>
            <a:r>
              <a:rPr lang="el-GR" sz="2000" dirty="0" err="1">
                <a:solidFill>
                  <a:schemeClr val="tx1"/>
                </a:solidFill>
              </a:rPr>
              <a:t>Erasmus</a:t>
            </a:r>
            <a:r>
              <a:rPr lang="el-GR" sz="2000" dirty="0">
                <a:solidFill>
                  <a:schemeClr val="tx1"/>
                </a:solidFill>
              </a:rPr>
              <a:t>+, IAESTE κ.ά.</a:t>
            </a:r>
          </a:p>
          <a:p>
            <a:r>
              <a:rPr lang="el-GR" sz="2000" dirty="0">
                <a:solidFill>
                  <a:schemeClr val="tx1"/>
                </a:solidFill>
              </a:rPr>
              <a:t>Νέα Μεταπτυχιακά Προγράμματα Σπουδών</a:t>
            </a:r>
          </a:p>
          <a:p>
            <a:r>
              <a:rPr lang="el-GR" sz="2000" dirty="0">
                <a:solidFill>
                  <a:schemeClr val="tx1"/>
                </a:solidFill>
              </a:rPr>
              <a:t>Νέα ερευνητικά εργαστήρια  </a:t>
            </a:r>
          </a:p>
          <a:p>
            <a:pPr lvl="1"/>
            <a:r>
              <a:rPr lang="el-GR" sz="2000" dirty="0">
                <a:solidFill>
                  <a:schemeClr val="tx1"/>
                </a:solidFill>
              </a:rPr>
              <a:t>σύνδεση της έρευνας με τις εκπαιδευτικές δράσεις</a:t>
            </a:r>
          </a:p>
          <a:p>
            <a:r>
              <a:rPr lang="el-GR" sz="2000" dirty="0">
                <a:solidFill>
                  <a:schemeClr val="tx1"/>
                </a:solidFill>
              </a:rPr>
              <a:t>Μεταφορά τεχνογνωσίας από την αγορά εργασίας</a:t>
            </a:r>
          </a:p>
          <a:p>
            <a:r>
              <a:rPr lang="el-GR" sz="2000" dirty="0">
                <a:solidFill>
                  <a:schemeClr val="tx1"/>
                </a:solidFill>
              </a:rPr>
              <a:t>Ανάπτυξη δικτύου αποφοίτων  </a:t>
            </a:r>
          </a:p>
          <a:p>
            <a:r>
              <a:rPr lang="el-GR" sz="2000" dirty="0">
                <a:solidFill>
                  <a:schemeClr val="tx1"/>
                </a:solidFill>
              </a:rPr>
              <a:t>Ενίσχυση επαγγελματικής αποκατάστασης</a:t>
            </a:r>
          </a:p>
        </p:txBody>
      </p:sp>
    </p:spTree>
    <p:extLst>
      <p:ext uri="{BB962C8B-B14F-4D97-AF65-F5344CB8AC3E}">
        <p14:creationId xmlns:p14="http://schemas.microsoft.com/office/powerpoint/2010/main" val="219307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Σύντομο Ιστορικό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4171"/>
            <a:ext cx="9360284" cy="3880773"/>
          </a:xfrm>
        </p:spPr>
        <p:txBody>
          <a:bodyPr>
            <a:noAutofit/>
          </a:bodyPr>
          <a:lstStyle/>
          <a:p>
            <a:pPr>
              <a:tabLst>
                <a:tab pos="4937125" algn="l"/>
              </a:tabLst>
            </a:pPr>
            <a:r>
              <a:rPr lang="el-GR" sz="2000" b="1" dirty="0">
                <a:solidFill>
                  <a:schemeClr val="tx1"/>
                </a:solidFill>
              </a:rPr>
              <a:t>Ίδρυση Τμήματος:  	</a:t>
            </a:r>
            <a:r>
              <a:rPr lang="el-GR" sz="2000" dirty="0">
                <a:solidFill>
                  <a:schemeClr val="tx1"/>
                </a:solidFill>
              </a:rPr>
              <a:t>Ν. 4589/29-01-2019 </a:t>
            </a:r>
          </a:p>
          <a:p>
            <a:pPr>
              <a:tabLst>
                <a:tab pos="4937125" algn="l"/>
              </a:tabLst>
            </a:pPr>
            <a:r>
              <a:rPr lang="el-GR" sz="2000" b="1" dirty="0">
                <a:solidFill>
                  <a:schemeClr val="tx1"/>
                </a:solidFill>
              </a:rPr>
              <a:t>Έναρξη εκπαιδευτικής λειτουργίας:</a:t>
            </a:r>
            <a:r>
              <a:rPr lang="el-GR" sz="2000" dirty="0">
                <a:solidFill>
                  <a:schemeClr val="tx1"/>
                </a:solidFill>
              </a:rPr>
              <a:t> 	</a:t>
            </a:r>
            <a:r>
              <a:rPr lang="el-GR" sz="2000" dirty="0" err="1">
                <a:solidFill>
                  <a:schemeClr val="tx1"/>
                </a:solidFill>
              </a:rPr>
              <a:t>Ακαδ</a:t>
            </a:r>
            <a:r>
              <a:rPr lang="el-GR" sz="2000" dirty="0">
                <a:solidFill>
                  <a:schemeClr val="tx1"/>
                </a:solidFill>
              </a:rPr>
              <a:t>. έτος 2019-2020</a:t>
            </a:r>
          </a:p>
          <a:p>
            <a:pPr>
              <a:tabLst>
                <a:tab pos="4937125" algn="l"/>
              </a:tabLst>
            </a:pPr>
            <a:r>
              <a:rPr lang="el-GR" sz="2000" b="1" dirty="0">
                <a:solidFill>
                  <a:schemeClr val="tx1"/>
                </a:solidFill>
              </a:rPr>
              <a:t>Διάρκεια φοίτησης:</a:t>
            </a:r>
            <a:r>
              <a:rPr lang="el-GR" sz="2000" dirty="0">
                <a:solidFill>
                  <a:schemeClr val="tx1"/>
                </a:solidFill>
              </a:rPr>
              <a:t> 	Δέκα (10) ακαδημαϊκά εξάμηνα </a:t>
            </a:r>
          </a:p>
          <a:p>
            <a:pPr>
              <a:tabLst>
                <a:tab pos="4937125" algn="l"/>
              </a:tabLst>
            </a:pPr>
            <a:r>
              <a:rPr lang="el-GR" sz="2000" b="1" dirty="0">
                <a:solidFill>
                  <a:schemeClr val="tx1"/>
                </a:solidFill>
              </a:rPr>
              <a:t>Οι πρώτοι απόφοιτοι :</a:t>
            </a:r>
            <a:r>
              <a:rPr lang="el-GR" sz="2000" dirty="0">
                <a:solidFill>
                  <a:schemeClr val="tx1"/>
                </a:solidFill>
              </a:rPr>
              <a:t>  	</a:t>
            </a:r>
            <a:r>
              <a:rPr lang="el-GR" sz="2000" dirty="0" err="1">
                <a:solidFill>
                  <a:schemeClr val="tx1"/>
                </a:solidFill>
              </a:rPr>
              <a:t>Ακαδ</a:t>
            </a:r>
            <a:r>
              <a:rPr lang="el-GR" sz="2000" dirty="0">
                <a:solidFill>
                  <a:schemeClr val="tx1"/>
                </a:solidFill>
              </a:rPr>
              <a:t>. Έτος 2023-24</a:t>
            </a:r>
          </a:p>
          <a:p>
            <a:pPr>
              <a:tabLst>
                <a:tab pos="4937125" algn="l"/>
              </a:tabLst>
            </a:pPr>
            <a:r>
              <a:rPr lang="el-GR" sz="2000" b="1" dirty="0">
                <a:solidFill>
                  <a:schemeClr val="tx1"/>
                </a:solidFill>
              </a:rPr>
              <a:t>Ισχύων Νόμος :</a:t>
            </a:r>
            <a:r>
              <a:rPr lang="el-GR" sz="2000" dirty="0">
                <a:solidFill>
                  <a:schemeClr val="tx1"/>
                </a:solidFill>
              </a:rPr>
              <a:t>	4957/2022</a:t>
            </a:r>
          </a:p>
          <a:p>
            <a:pPr>
              <a:tabLst>
                <a:tab pos="4937125" algn="l"/>
              </a:tabLst>
            </a:pPr>
            <a:endParaRPr lang="el-GR" sz="2000" b="1" dirty="0">
              <a:solidFill>
                <a:schemeClr val="tx1"/>
              </a:solidFill>
            </a:endParaRPr>
          </a:p>
          <a:p>
            <a:pPr>
              <a:tabLst>
                <a:tab pos="4937125" algn="l"/>
              </a:tabLst>
            </a:pPr>
            <a:r>
              <a:rPr lang="el-GR" sz="2000" b="1" dirty="0">
                <a:solidFill>
                  <a:schemeClr val="tx1"/>
                </a:solidFill>
              </a:rPr>
              <a:t>Σε εξέλιξη :  </a:t>
            </a:r>
            <a:r>
              <a:rPr lang="el-GR" sz="2000" dirty="0">
                <a:solidFill>
                  <a:schemeClr val="tx1"/>
                </a:solidFill>
              </a:rPr>
              <a:t>Η διαδικασία έγκρισης της απονομής ενιαίου και αδιάσπαστου τίτλου σπουδών μεταπτυχιακού επιπέδου (</a:t>
            </a:r>
            <a:r>
              <a:rPr lang="en-US" sz="2000" b="1" dirty="0">
                <a:solidFill>
                  <a:schemeClr val="tx1"/>
                </a:solidFill>
              </a:rPr>
              <a:t>I</a:t>
            </a:r>
            <a:r>
              <a:rPr lang="el-GR" sz="2000" b="1" dirty="0" err="1">
                <a:solidFill>
                  <a:schemeClr val="tx1"/>
                </a:solidFill>
              </a:rPr>
              <a:t>ntegrated</a:t>
            </a:r>
            <a:r>
              <a:rPr lang="el-GR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M</a:t>
            </a:r>
            <a:r>
              <a:rPr lang="el-GR" sz="2000" b="1" dirty="0" err="1">
                <a:solidFill>
                  <a:schemeClr val="tx1"/>
                </a:solidFill>
              </a:rPr>
              <a:t>aster</a:t>
            </a:r>
            <a:r>
              <a:rPr lang="el-GR" sz="2000" dirty="0">
                <a:solidFill>
                  <a:schemeClr val="tx1"/>
                </a:solidFill>
              </a:rPr>
              <a:t>) (Επιπέδου Εκπαίδευσης 7, σύμφωνα με το Εθνικό Πλαίσιο Προσόντων)</a:t>
            </a:r>
          </a:p>
          <a:p>
            <a:pPr>
              <a:tabLst>
                <a:tab pos="4937125" algn="l"/>
              </a:tabLst>
            </a:pPr>
            <a:endParaRPr lang="el-G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2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7309"/>
          </a:xfrm>
        </p:spPr>
        <p:txBody>
          <a:bodyPr>
            <a:normAutofit fontScale="90000"/>
          </a:bodyPr>
          <a:lstStyle/>
          <a:p>
            <a:r>
              <a:rPr lang="el-GR" dirty="0"/>
              <a:t>Εγκαταστάσεις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7073"/>
            <a:ext cx="9360284" cy="4794453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Οι κτιριακές εγκαταστάσεις επιφάνειας 770 τ.μ. βρίσκονται εντός οικοπέδου συνολικής επιφάνειας 8.000 τ.μ., επί του 1ου </a:t>
            </a:r>
            <a:r>
              <a:rPr lang="el-GR" dirty="0" err="1">
                <a:solidFill>
                  <a:schemeClr val="tx1"/>
                </a:solidFill>
              </a:rPr>
              <a:t>χλμ</a:t>
            </a:r>
            <a:r>
              <a:rPr lang="el-GR" dirty="0">
                <a:solidFill>
                  <a:schemeClr val="tx1"/>
                </a:solidFill>
              </a:rPr>
              <a:t> της Παλαιάς Εθνικής Οδού Θηβών - Ελευσίνας, στην είσοδο της Θήβας. Περιλαμβάνουν: 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1 Αμφιθέατρο 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3 Εργαστήρια Πληροφοριακών Συστημάτων. 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1 Αίθουσα Διδασκαλίας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2 Ερευνητικά εργαστήρια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Κυλικείο, γραφεία καθηγητών και γραμματείας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Γήπεδο μπάσκετ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Χώρους στάθμευσης</a:t>
            </a:r>
          </a:p>
          <a:p>
            <a:r>
              <a:rPr lang="el-GR" dirty="0">
                <a:solidFill>
                  <a:schemeClr val="tx1"/>
                </a:solidFill>
              </a:rPr>
              <a:t>Η πρόσβαση προς και από τις εγκαταστάσεις του Τμήματος στην Θήβα μπορεί να πραγματοποιηθεί με τη χρήση ΙΧ αυτοκινήτου είτε με λεωφορεία του ΚΤΕΛ Θηβών, τα οποία παραλαμβάνουν ή αποβιβάζουν τους φοιτητές ακριβώς στην είσοδο του κτιριακού συγκροτήματος του Τμήματος</a:t>
            </a:r>
          </a:p>
        </p:txBody>
      </p:sp>
    </p:spTree>
    <p:extLst>
      <p:ext uri="{BB962C8B-B14F-4D97-AF65-F5344CB8AC3E}">
        <p14:creationId xmlns:p14="http://schemas.microsoft.com/office/powerpoint/2010/main" val="296993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Ειδικότητες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7939" cy="3880773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tx1"/>
                </a:solidFill>
              </a:rPr>
              <a:t>Το Τμήμα προσφέρει την δυνατότητα επιλογής δύο ειδικοτήτων:</a:t>
            </a:r>
          </a:p>
          <a:p>
            <a:endParaRPr lang="el-GR" sz="2400" dirty="0">
              <a:solidFill>
                <a:schemeClr val="tx1"/>
              </a:solidFill>
            </a:endParaRPr>
          </a:p>
          <a:p>
            <a:pPr lvl="1"/>
            <a:r>
              <a:rPr lang="el-GR" sz="2000" i="1" dirty="0">
                <a:solidFill>
                  <a:schemeClr val="tx1"/>
                </a:solidFill>
              </a:rPr>
              <a:t>(α) Διοίκησης Γεωργικών Επιχειρήσεων (</a:t>
            </a:r>
            <a:r>
              <a:rPr lang="el-GR" sz="2000" i="1" dirty="0" err="1">
                <a:solidFill>
                  <a:schemeClr val="tx1"/>
                </a:solidFill>
              </a:rPr>
              <a:t>Agribusiness</a:t>
            </a:r>
            <a:r>
              <a:rPr lang="el-GR" sz="2000" i="1" dirty="0">
                <a:solidFill>
                  <a:schemeClr val="tx1"/>
                </a:solidFill>
              </a:rPr>
              <a:t>) και</a:t>
            </a:r>
            <a:endParaRPr lang="el-GR" sz="2000" dirty="0">
              <a:solidFill>
                <a:schemeClr val="tx1"/>
              </a:solidFill>
            </a:endParaRPr>
          </a:p>
          <a:p>
            <a:pPr lvl="1"/>
            <a:r>
              <a:rPr lang="el-GR" sz="2000" i="1" dirty="0">
                <a:solidFill>
                  <a:schemeClr val="tx1"/>
                </a:solidFill>
              </a:rPr>
              <a:t>(β) Διοίκησης Συστημάτων Εφοδιασμού (</a:t>
            </a:r>
            <a:r>
              <a:rPr lang="el-GR" sz="2000" i="1" dirty="0" err="1">
                <a:solidFill>
                  <a:schemeClr val="tx1"/>
                </a:solidFill>
              </a:rPr>
              <a:t>Supply</a:t>
            </a:r>
            <a:r>
              <a:rPr lang="el-GR" sz="2000" i="1" dirty="0">
                <a:solidFill>
                  <a:schemeClr val="tx1"/>
                </a:solidFill>
              </a:rPr>
              <a:t> </a:t>
            </a:r>
            <a:r>
              <a:rPr lang="el-GR" sz="2000" i="1" dirty="0" err="1">
                <a:solidFill>
                  <a:schemeClr val="tx1"/>
                </a:solidFill>
              </a:rPr>
              <a:t>Chain</a:t>
            </a:r>
            <a:r>
              <a:rPr lang="el-GR" sz="2000" i="1" dirty="0">
                <a:solidFill>
                  <a:schemeClr val="tx1"/>
                </a:solidFill>
              </a:rPr>
              <a:t> </a:t>
            </a:r>
            <a:r>
              <a:rPr lang="el-GR" sz="2000" i="1" dirty="0" err="1">
                <a:solidFill>
                  <a:schemeClr val="tx1"/>
                </a:solidFill>
              </a:rPr>
              <a:t>Management</a:t>
            </a:r>
            <a:r>
              <a:rPr lang="el-GR" sz="2000" i="1" dirty="0">
                <a:solidFill>
                  <a:schemeClr val="tx1"/>
                </a:solidFill>
              </a:rPr>
              <a:t>)</a:t>
            </a:r>
            <a:endParaRPr lang="el-GR" sz="2000" dirty="0">
              <a:solidFill>
                <a:schemeClr val="tx1"/>
              </a:solidFill>
            </a:endParaRPr>
          </a:p>
          <a:p>
            <a:endParaRPr lang="el-G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8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Επαγγελματικά δικαιώματα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6578"/>
            <a:ext cx="9907171" cy="4846320"/>
          </a:xfrm>
        </p:spPr>
        <p:txBody>
          <a:bodyPr>
            <a:noAutofit/>
          </a:bodyPr>
          <a:lstStyle/>
          <a:p>
            <a:r>
              <a:rPr lang="el-GR" sz="2400" dirty="0">
                <a:solidFill>
                  <a:schemeClr val="tx1"/>
                </a:solidFill>
              </a:rPr>
              <a:t>Εγγραφή των αποφοίτων του ΔΙΓΕΣΕ στο Γεωτεχνικό Επιμελητήριο Ελλάδος (ΓΕΩΤ.Ε.Ε.)</a:t>
            </a:r>
          </a:p>
          <a:p>
            <a:r>
              <a:rPr lang="el-GR" sz="2400" dirty="0">
                <a:solidFill>
                  <a:schemeClr val="tx1"/>
                </a:solidFill>
              </a:rPr>
              <a:t>Παρ. 1, άρθρου 1, του Π.Δ. 344/2000 (Α΄ 297), όπως αντικαταστάθηκε από την Παρ. 4, άρθρο 41 του Ν. 4262/2014 (Α΄ 114) </a:t>
            </a:r>
          </a:p>
          <a:p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Η οριζόντια ισχύς των γεωπονικών επαγγελματικών δικαιωμάτων για το ΓΠΑ περιλαμβάνει και το ΔΙΓΕΣΕ</a:t>
            </a:r>
          </a:p>
          <a:p>
            <a:endParaRPr lang="el-G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75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Εξειδίκευση αποφοίτων</a:t>
            </a:r>
          </a:p>
        </p:txBody>
      </p:sp>
      <p:sp>
        <p:nvSpPr>
          <p:cNvPr id="3" name="Rectangle 2"/>
          <p:cNvSpPr/>
          <p:nvPr/>
        </p:nvSpPr>
        <p:spPr>
          <a:xfrm>
            <a:off x="677334" y="1624180"/>
            <a:ext cx="1005840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000" dirty="0"/>
              <a:t>Δραστηριότητες που έχουν σχέση με τη διοίκηση επιχειρήσεων με έμφαση στις γεωργικές επιχειρήσεις και τη διαχείριση της εφοδιαστικής αλυσίδας, όπως :</a:t>
            </a: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l-GR" sz="2000" dirty="0"/>
              <a:t>Οργάνωση και διοίκηση επιχειρήσεων πρωτογενούς τομέα,  μεταποιητικών επιχειρήσεων και επιχειρήσεων τροφίμων.</a:t>
            </a: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l-GR" sz="2000" dirty="0"/>
              <a:t>Διαχείριση αγροτικών εκμεταλλεύσεων.</a:t>
            </a: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l-GR" sz="2000" dirty="0"/>
              <a:t>Οργάνωση και διοίκηση συνεταιρισμών, ομάδων παραγωγών και ενώσεων συνεταιρισμών.</a:t>
            </a: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l-GR" sz="2000" dirty="0"/>
              <a:t>Οργάνωση και διοίκηση της εφοδιαστικής αλυσίδας. </a:t>
            </a: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l-GR" sz="2000" dirty="0"/>
              <a:t>Εκπόνηση μελετών προγραμματισμού για ζητήματα τυποποίησης προϊόντων, διασφάλισης ποιότητας, διαχείρισης αποθεμάτων, και προστασίας του περιβάλλοντος.</a:t>
            </a: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l-GR" sz="2000" dirty="0"/>
              <a:t>Ανάπτυξη και υλοποίηση μηχανισμών και διαδικασιών παρακολούθησης και ελέγχου ροής υλικών και προϊόντων. </a:t>
            </a: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l-GR" sz="2000" dirty="0"/>
              <a:t>Διαχείριση πληροφοριακών συστημάτων προγραμματισμού/ παρακολούθησης/ ελέγχου δραστηριοτήτων της εφοδιαστικής αλυσίδας. </a:t>
            </a:r>
          </a:p>
        </p:txBody>
      </p:sp>
    </p:spTree>
    <p:extLst>
      <p:ext uri="{BB962C8B-B14F-4D97-AF65-F5344CB8AC3E}">
        <p14:creationId xmlns:p14="http://schemas.microsoft.com/office/powerpoint/2010/main" val="3063236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Ενδεικτικοί φορείς απασχόλησης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6578"/>
            <a:ext cx="9484975" cy="4846320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schemeClr val="tx1"/>
                </a:solidFill>
              </a:rPr>
              <a:t>Δημόσιοι Υπάλληλοι σε Υπηρεσίες του Δημοσίου,</a:t>
            </a:r>
            <a:r>
              <a:rPr lang="el-GR" sz="2000" dirty="0">
                <a:solidFill>
                  <a:schemeClr val="tx1"/>
                </a:solidFill>
              </a:rPr>
              <a:t> των Ν.Π.Δ.Δ. και των Ο.Τ.Α. α’ και β’ βαθμίδας, καθώς και σε Οργανισμούς, Εταιρείες, Ιδρύματα που ανήκουν </a:t>
            </a:r>
            <a:r>
              <a:rPr lang="el-GR" sz="2000" b="1" dirty="0">
                <a:solidFill>
                  <a:schemeClr val="tx1"/>
                </a:solidFill>
              </a:rPr>
              <a:t>στον ευρύτερο Δημόσιο Τομέα</a:t>
            </a:r>
            <a:r>
              <a:rPr lang="el-GR" sz="2000" dirty="0">
                <a:solidFill>
                  <a:schemeClr val="tx1"/>
                </a:solidFill>
              </a:rPr>
              <a:t>.        </a:t>
            </a:r>
          </a:p>
          <a:p>
            <a:r>
              <a:rPr lang="el-GR" sz="2000" b="1" dirty="0">
                <a:solidFill>
                  <a:schemeClr val="tx1"/>
                </a:solidFill>
              </a:rPr>
              <a:t>Ανώτερα Στελέχη ή Σύμβουλοι Επιχειρήσεων και Οργανισμών</a:t>
            </a:r>
            <a:r>
              <a:rPr lang="el-GR" sz="2000" dirty="0">
                <a:solidFill>
                  <a:schemeClr val="tx1"/>
                </a:solidFill>
              </a:rPr>
              <a:t> σε όλο το φάσμα των δραστηριοτήτων σχετικών με τη διοίκηση επιχειρήσεων με έμφαση στις γεωργικές επιχειρήσεις και τη διαχείριση της εφοδιαστικής αλυσίδας</a:t>
            </a:r>
          </a:p>
          <a:p>
            <a:r>
              <a:rPr lang="el-GR" sz="2000" b="1" dirty="0">
                <a:solidFill>
                  <a:schemeClr val="tx1"/>
                </a:solidFill>
              </a:rPr>
              <a:t>Αυτοαπασχολούμενοι, Ερευνητές και Μελετητές, Υπεύθυνοι έργων</a:t>
            </a:r>
            <a:r>
              <a:rPr lang="el-GR" sz="2000" dirty="0">
                <a:solidFill>
                  <a:schemeClr val="tx1"/>
                </a:solidFill>
              </a:rPr>
              <a:t> σε συναφή αναπτυξιακά ή ερευνητικά προγράμματα, είτε αυτοδύναμα είτε σε συνεργασία με άλλους επιστήμονες. </a:t>
            </a:r>
          </a:p>
        </p:txBody>
      </p:sp>
    </p:spTree>
    <p:extLst>
      <p:ext uri="{BB962C8B-B14F-4D97-AF65-F5344CB8AC3E}">
        <p14:creationId xmlns:p14="http://schemas.microsoft.com/office/powerpoint/2010/main" val="3769933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προσωπικό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022895"/>
              </p:ext>
            </p:extLst>
          </p:nvPr>
        </p:nvGraphicFramePr>
        <p:xfrm>
          <a:off x="428354" y="1246908"/>
          <a:ext cx="10814610" cy="5444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8502">
                  <a:extLst>
                    <a:ext uri="{9D8B030D-6E8A-4147-A177-3AD203B41FA5}">
                      <a16:colId xmlns:a16="http://schemas.microsoft.com/office/drawing/2014/main" val="511012785"/>
                    </a:ext>
                  </a:extLst>
                </a:gridCol>
                <a:gridCol w="6736108">
                  <a:extLst>
                    <a:ext uri="{9D8B030D-6E8A-4147-A177-3AD203B41FA5}">
                      <a16:colId xmlns:a16="http://schemas.microsoft.com/office/drawing/2014/main" val="465417774"/>
                    </a:ext>
                  </a:extLst>
                </a:gridCol>
              </a:tblGrid>
              <a:tr h="315846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l-GR" sz="1100" dirty="0">
                          <a:solidFill>
                            <a:schemeClr val="tx1"/>
                          </a:solidFill>
                          <a:effectLst/>
                        </a:rPr>
                        <a:t>ΟΝΟΜΑΤΕΠΩΝΥΜΟ - ΒΑΘΜΙΔΑ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888" marR="49888" marT="6929" marB="0" anchor="ctr"/>
                </a:tc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l-GR" sz="1200">
                          <a:solidFill>
                            <a:schemeClr val="tx1"/>
                          </a:solidFill>
                          <a:effectLst/>
                        </a:rPr>
                        <a:t>ΓΝΩΣΤΙΚΟ ΑΝΤΙΚΕΙΜΕΝΟ</a:t>
                      </a:r>
                      <a:endParaRPr lang="el-GR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888" marR="49888" marT="6929" marB="0" anchor="ctr"/>
                </a:tc>
                <a:extLst>
                  <a:ext uri="{0D108BD9-81ED-4DB2-BD59-A6C34878D82A}">
                    <a16:rowId xmlns:a16="http://schemas.microsoft.com/office/drawing/2014/main" val="3960884218"/>
                  </a:ext>
                </a:extLst>
              </a:tr>
              <a:tr h="315846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l-GR" sz="1100" dirty="0">
                          <a:solidFill>
                            <a:schemeClr val="tx1"/>
                          </a:solidFill>
                          <a:effectLst/>
                        </a:rPr>
                        <a:t>ΜΑΡΙΝΑΓΗ ΑΙΚΑΤΕΡΙΝΗ - ΚΑΘΗΓΗΤΡΙΑ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888" marR="49888" marT="6929" marB="0" anchor="ctr"/>
                </a:tc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ΤΕΧΝΟΛΟΓΙΑ ΛΟΓΙΣΜΙΚΟΥ</a:t>
                      </a:r>
                      <a:endParaRPr lang="el-G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888" marR="49888" marT="6929" marB="0" anchor="ctr"/>
                </a:tc>
                <a:extLst>
                  <a:ext uri="{0D108BD9-81ED-4DB2-BD59-A6C34878D82A}">
                    <a16:rowId xmlns:a16="http://schemas.microsoft.com/office/drawing/2014/main" val="166171190"/>
                  </a:ext>
                </a:extLst>
              </a:tr>
              <a:tr h="321679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l-GR" sz="1100" dirty="0">
                          <a:solidFill>
                            <a:schemeClr val="tx1"/>
                          </a:solidFill>
                          <a:effectLst/>
                        </a:rPr>
                        <a:t>ΜΕΡΤΖΑΝΗΣ ΑΡΙΣΤΕΙΔΗΣ -  ΚΑΘΗΓΗΤΗΣ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888" marR="49888" marT="6929" marB="0" anchor="ctr"/>
                </a:tc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ΕΚΤΙΜΗΣΗ ΠΕΡΙΒΑΛΛΟΝΤΙΚΩΝ ΕΠΙΠΤΩΣΕΩΝ - ΠΕΡΙΒΑΛΛΟΝΤΙΚΗ ΓΕΩΜΟΡΦΟΛΟΓΙΑ</a:t>
                      </a:r>
                      <a:endParaRPr lang="el-G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888" marR="49888" marT="6929" marB="0" anchor="ctr"/>
                </a:tc>
                <a:extLst>
                  <a:ext uri="{0D108BD9-81ED-4DB2-BD59-A6C34878D82A}">
                    <a16:rowId xmlns:a16="http://schemas.microsoft.com/office/drawing/2014/main" val="3629332042"/>
                  </a:ext>
                </a:extLst>
              </a:tr>
              <a:tr h="558886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l-GR" sz="1100" dirty="0">
                          <a:solidFill>
                            <a:schemeClr val="tx1"/>
                          </a:solidFill>
                          <a:effectLst/>
                        </a:rPr>
                        <a:t>ΣΑΚΑΣ ΔΑΜΙΑΝΟΣ - ΚΑΘΗΓΗΤΗΣ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888" marR="49888" marT="6929" marB="0" anchor="ctr"/>
                </a:tc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ΜΑΡΚΕΤΙΝΓΚ ΜΕ ΕΜΦΑΣΗ ΣΤΗΝ ΕΠΙΚΟΙΝΩΝΙΑ ΚΑΙ ΤΙΣ ΕΦΑΡΜΟΓΕΣ ΜΕ ΧΡΗΣΗ ΤΕΧΝΟΛΟΓΙΩΝ ΠΛΗΡΟΦΟΡΙΚΗΣ ΣΤΙΣ ΕΠΙΧΕΙΡΗΣΕΙΣ</a:t>
                      </a:r>
                      <a:endParaRPr lang="el-G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888" marR="49888" marT="6929" marB="0" anchor="ctr"/>
                </a:tc>
                <a:extLst>
                  <a:ext uri="{0D108BD9-81ED-4DB2-BD59-A6C34878D82A}">
                    <a16:rowId xmlns:a16="http://schemas.microsoft.com/office/drawing/2014/main" val="181834633"/>
                  </a:ext>
                </a:extLst>
              </a:tr>
              <a:tr h="358540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l-GR" sz="1100" dirty="0">
                          <a:solidFill>
                            <a:schemeClr val="tx1"/>
                          </a:solidFill>
                          <a:effectLst/>
                        </a:rPr>
                        <a:t>ΤΡΙΒΕΛΛΑΣ ΠΑΝΑΓΙΩΤΗΣ - ΚΑΘΗΓΗΤΗΣ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888" marR="49888" marT="6929" marB="0" anchor="ctr"/>
                </a:tc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ΑΡΧΕΣ ΟΡΓΑΝΩΣΗΣ ΚΑΙ ΔΙΟΙΚΗΣΗΣ ΕΠΙΧΕΙΡΗΣΕΩΝ ΚΑΙ ΔΙΟΙΚΗΣΗ ΠΡΟΣΩΠΙΚΟΥ</a:t>
                      </a:r>
                      <a:endParaRPr lang="el-G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888" marR="49888" marT="6929" marB="0" anchor="ctr"/>
                </a:tc>
                <a:extLst>
                  <a:ext uri="{0D108BD9-81ED-4DB2-BD59-A6C34878D82A}">
                    <a16:rowId xmlns:a16="http://schemas.microsoft.com/office/drawing/2014/main" val="252919439"/>
                  </a:ext>
                </a:extLst>
              </a:tr>
              <a:tr h="315846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l-GR" sz="1100" dirty="0">
                          <a:solidFill>
                            <a:schemeClr val="tx1"/>
                          </a:solidFill>
                          <a:effectLst/>
                        </a:rPr>
                        <a:t>ΤΣΟΥΛΦΑΣ ΙΩΑΝΝΗΣ -  ΑΝΑΠΛΗΡΩΤΗΣ ΚΑΘΗΓΗΤΗΣ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888" marR="49888" marT="6929" marB="0" anchor="ctr"/>
                </a:tc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ΕΦΟΔΙΑΣΤΙΚΗ ΑΛΥΣΙΔΑ - LOGISTICS</a:t>
                      </a:r>
                      <a:endParaRPr lang="el-G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888" marR="49888" marT="6929" marB="0" anchor="ctr"/>
                </a:tc>
                <a:extLst>
                  <a:ext uri="{0D108BD9-81ED-4DB2-BD59-A6C34878D82A}">
                    <a16:rowId xmlns:a16="http://schemas.microsoft.com/office/drawing/2014/main" val="4063061343"/>
                  </a:ext>
                </a:extLst>
              </a:tr>
              <a:tr h="399624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l-GR" sz="1100" dirty="0">
                          <a:solidFill>
                            <a:schemeClr val="tx1"/>
                          </a:solidFill>
                          <a:effectLst/>
                        </a:rPr>
                        <a:t>ΝΑΣΙΟΠΟΥΛΟΣ ΔΗΜΗΤΡΙΟΣ - ΕΠΙΚΟΥΡΟΣ ΚΑΘΗΓΗΤΗΣ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888" marR="49888" marT="6929" marB="0" anchor="ctr"/>
                </a:tc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ΠΛΗΡΟΦΟΡΙΑΚΑ ΣΥΣΤΗΜΑΤΑ ΔΙΟΙΚΗΣΗΣ ΜΕ ΕΜΦΑΣΗ ΣΤΗ ΔΙΑΧΕΙΡΙΣΗ ΤΗΣ ΕΦΟΔΙΑΣΤΙΚΗΣ ΑΛΥΣΙΔΑΣ</a:t>
                      </a:r>
                      <a:endParaRPr lang="el-G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888" marR="49888" marT="6929" marB="0" anchor="ctr"/>
                </a:tc>
                <a:extLst>
                  <a:ext uri="{0D108BD9-81ED-4DB2-BD59-A6C34878D82A}">
                    <a16:rowId xmlns:a16="http://schemas.microsoft.com/office/drawing/2014/main" val="2240423704"/>
                  </a:ext>
                </a:extLst>
              </a:tr>
              <a:tr h="378510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l-GR" sz="1100" dirty="0">
                          <a:solidFill>
                            <a:schemeClr val="tx1"/>
                          </a:solidFill>
                          <a:effectLst/>
                        </a:rPr>
                        <a:t>ΤΟΥΝΤΑΣ  ΚΑΝΕΛΛΟΣ - ΕΠΙΚΟΥΡΟΣ ΚΑΘΗΓΗΤΗΣ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888" marR="49888" marT="6929" marB="0" anchor="ctr"/>
                </a:tc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ΛΟΓΙΣΤΙΚΗ/ΧΡΗΜΑΤΟΟΙΚΟΝΟΜΙΚΗ ΑΝΑΛΥΣΗ - ΜΕ ΕΦΑΡΜΟΓΕΣ ΣΤΟΝ ΠΡΩΤΟΓΕΝΗ ΤΟΜΕΑ</a:t>
                      </a:r>
                      <a:endParaRPr lang="el-G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888" marR="49888" marT="6929" marB="0" anchor="ctr"/>
                </a:tc>
                <a:extLst>
                  <a:ext uri="{0D108BD9-81ED-4DB2-BD59-A6C34878D82A}">
                    <a16:rowId xmlns:a16="http://schemas.microsoft.com/office/drawing/2014/main" val="2597170104"/>
                  </a:ext>
                </a:extLst>
              </a:tr>
              <a:tr h="315846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l-GR" sz="1100" dirty="0">
                          <a:solidFill>
                            <a:schemeClr val="tx1"/>
                          </a:solidFill>
                          <a:effectLst/>
                        </a:rPr>
                        <a:t>ΑΝΑΣΤΑΣΙΑΔΗΣ ΦΟΙΒΟΣ - ΕΠΙΚΟΥΡΟΣ ΚΑΘΗΓΗΤΗΣ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888" marR="49888" marT="6929" marB="0" anchor="ctr"/>
                </a:tc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ΕΦΟΔΙΑΣΤΙΚΗ ΑΛΥΣΙΔΑ ΜΕ ΕΜΦΑΣΗ ΣΤΗΝ ΑΓΡΟΔΙΑΤΡΟΦΗ</a:t>
                      </a:r>
                      <a:endParaRPr lang="el-G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888" marR="49888" marT="6929" marB="0" anchor="ctr"/>
                </a:tc>
                <a:extLst>
                  <a:ext uri="{0D108BD9-81ED-4DB2-BD59-A6C34878D82A}">
                    <a16:rowId xmlns:a16="http://schemas.microsoft.com/office/drawing/2014/main" val="1749661044"/>
                  </a:ext>
                </a:extLst>
              </a:tr>
              <a:tr h="378510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l-GR" sz="1100" dirty="0">
                          <a:solidFill>
                            <a:schemeClr val="tx1"/>
                          </a:solidFill>
                          <a:effectLst/>
                        </a:rPr>
                        <a:t>ΛΙΟΝΤΑΚΗΣ ΑΓΓΕΛΟΣ - ΕΠΙΚΟΥΡΟΣ ΚΑΘΗΓΗΤΗΣ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888" marR="49888" marT="6929" marB="0" anchor="ctr"/>
                </a:tc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ΓΕΩΡΓΙΚΗ ΟΙΚΟΝΟΜΙΚΗ - ΜΕ ΕΜΦΑΣΗ ΣΤΙΣ ΕΠΙΧΕΙΡΗΣΕΙΣ ΤΟΥ ΠΡΩΤΟΓΕΝΗ ΤΟΜΕΑ ΚΑΙ ΣΤΗΝ ΑΝΑΠΤΥΞΗ</a:t>
                      </a:r>
                      <a:endParaRPr lang="el-G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888" marR="49888" marT="6929" marB="0" anchor="ctr"/>
                </a:tc>
                <a:extLst>
                  <a:ext uri="{0D108BD9-81ED-4DB2-BD59-A6C34878D82A}">
                    <a16:rowId xmlns:a16="http://schemas.microsoft.com/office/drawing/2014/main" val="3179659902"/>
                  </a:ext>
                </a:extLst>
              </a:tr>
              <a:tr h="403743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l-GR" sz="1100" dirty="0">
                          <a:solidFill>
                            <a:schemeClr val="tx1"/>
                          </a:solidFill>
                          <a:effectLst/>
                        </a:rPr>
                        <a:t>ΚΩΦΑΚΗΣ ΠΕΤΡΟΣ-ΑΛΕΞΗΣ - ΕΠΙΚΟΥΡΟΣ ΚΑΘΗΓΗΤΗΣ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888" marR="49888" marT="6929" marB="0" anchor="ctr"/>
                </a:tc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ΤΕΧΝΟΛΟΓΙΕΣ ΠΛΗΡΟΦΟΡΙΑΣ ΚΑΙ ΕΠΙΚΟΙΝΩΝΙΑΣ ΣΤΗΝ ΕΦΟΔΙΑΣΤΙΚΗ</a:t>
                      </a:r>
                      <a:endParaRPr lang="el-G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888" marR="49888" marT="6929" marB="0" anchor="ctr"/>
                </a:tc>
                <a:extLst>
                  <a:ext uri="{0D108BD9-81ED-4DB2-BD59-A6C34878D82A}">
                    <a16:rowId xmlns:a16="http://schemas.microsoft.com/office/drawing/2014/main" val="1496023582"/>
                  </a:ext>
                </a:extLst>
              </a:tr>
              <a:tr h="378510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l-GR" sz="1100" dirty="0">
                          <a:solidFill>
                            <a:schemeClr val="tx1"/>
                          </a:solidFill>
                          <a:effectLst/>
                        </a:rPr>
                        <a:t>ΚΥΡΙΑΖΗ ΦΩΤΕΙΝΗ -  ΕΠΙΚΟΥΡΟΣ ΚΑΘΗΓΉΤΡΙΑ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888" marR="49888" marT="6929" marB="0" anchor="ctr"/>
                </a:tc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ΜΑΘΗΜΑΤΙΚΑ/ΠΟΣΟΤΙΚΕΣ ΜΕΘΟΔΟΙ ΜΕ ΕΦΑΡΜΟΓΕΣ ΣΤΗ ΔΙΟΙΚΗΣΗ ΚΑΙ ΤΗΝ ΟΙΚΟΝΟΜΙΑ</a:t>
                      </a:r>
                      <a:endParaRPr lang="el-G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888" marR="49888" marT="6929" marB="0" anchor="ctr"/>
                </a:tc>
                <a:extLst>
                  <a:ext uri="{0D108BD9-81ED-4DB2-BD59-A6C34878D82A}">
                    <a16:rowId xmlns:a16="http://schemas.microsoft.com/office/drawing/2014/main" val="2838513908"/>
                  </a:ext>
                </a:extLst>
              </a:tr>
              <a:tr h="315846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l-GR" sz="1100" dirty="0">
                          <a:solidFill>
                            <a:schemeClr val="tx1"/>
                          </a:solidFill>
                          <a:effectLst/>
                        </a:rPr>
                        <a:t>ΛΑΛΛΟΣ ΧΡΗΣΤΟΣ - ΛΕΚΤΟΡΑΣ ΕΦΑΡΜΟΓΩΝ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888" marR="49888" marT="6929" marB="0" anchor="ctr"/>
                </a:tc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ΛΟΓΙΣΤΙΚΗ</a:t>
                      </a:r>
                      <a:endParaRPr lang="el-G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888" marR="49888" marT="6929" marB="0" anchor="ctr"/>
                </a:tc>
                <a:extLst>
                  <a:ext uri="{0D108BD9-81ED-4DB2-BD59-A6C34878D82A}">
                    <a16:rowId xmlns:a16="http://schemas.microsoft.com/office/drawing/2014/main" val="2999497518"/>
                  </a:ext>
                </a:extLst>
              </a:tr>
              <a:tr h="343803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l-GR" sz="1100" dirty="0">
                          <a:solidFill>
                            <a:schemeClr val="tx1"/>
                          </a:solidFill>
                          <a:effectLst/>
                        </a:rPr>
                        <a:t>ΝΟΜΠΙΛΑΚΗ ΑΙΚΑΤΕΡΙΝΗ -  ΛΕΚΤΟΡΑΣ ΕΦΑΡΜΟΓΩΝ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888" marR="49888" marT="6929" marB="0" anchor="ctr"/>
                </a:tc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l-GR" sz="1050" dirty="0">
                          <a:solidFill>
                            <a:schemeClr val="tx1"/>
                          </a:solidFill>
                          <a:effectLst/>
                        </a:rPr>
                        <a:t>ΕΦΑΡΜΟΓΕΣ ΠΛΗΡΟΦΟΡΙΚΗΣ ΣΤΗΝ ΔΙΟΙΚΗΣΗ</a:t>
                      </a:r>
                      <a:endParaRPr lang="el-G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888" marR="49888" marT="6929" marB="0" anchor="ctr"/>
                </a:tc>
                <a:extLst>
                  <a:ext uri="{0D108BD9-81ED-4DB2-BD59-A6C34878D82A}">
                    <a16:rowId xmlns:a16="http://schemas.microsoft.com/office/drawing/2014/main" val="3547061426"/>
                  </a:ext>
                </a:extLst>
              </a:tr>
              <a:tr h="343803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l-G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ΤΖΙΦΗ ΜΑΡΙΑ - ΕΔΙΠ</a:t>
                      </a:r>
                    </a:p>
                  </a:txBody>
                  <a:tcPr marL="49888" marR="49888" marT="6929" marB="0" anchor="ctr"/>
                </a:tc>
                <a:tc>
                  <a:txBody>
                    <a:bodyPr/>
                    <a:lstStyle/>
                    <a:p>
                      <a:pPr marL="10795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l-GR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ΠΛΗΡΟΦΟΡΙΚΗ ΣΤΗ ΔΙΟΙΚΗΣΗ ΚΑΙ ΤΗΝ ΕΦΟΔΙΑΣΤΙΚΗ ΑΛΥΣΙΔΑ</a:t>
                      </a:r>
                      <a:endParaRPr lang="el-G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888" marR="49888" marT="6929" marB="0" anchor="ctr"/>
                </a:tc>
                <a:extLst>
                  <a:ext uri="{0D108BD9-81ED-4DB2-BD59-A6C34878D82A}">
                    <a16:rowId xmlns:a16="http://schemas.microsoft.com/office/drawing/2014/main" val="2775802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837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Γραμματεία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297" y="1930400"/>
            <a:ext cx="9422629" cy="3880773"/>
          </a:xfrm>
        </p:spPr>
        <p:txBody>
          <a:bodyPr/>
          <a:lstStyle/>
          <a:p>
            <a:r>
              <a:rPr lang="el-GR" sz="2400" dirty="0">
                <a:solidFill>
                  <a:schemeClr val="tx1"/>
                </a:solidFill>
              </a:rPr>
              <a:t>Βασιλική </a:t>
            </a:r>
            <a:r>
              <a:rPr lang="el-GR" sz="2400" dirty="0" err="1">
                <a:solidFill>
                  <a:schemeClr val="tx1"/>
                </a:solidFill>
              </a:rPr>
              <a:t>Κάστιζα</a:t>
            </a:r>
            <a:r>
              <a:rPr lang="el-GR" sz="2400" dirty="0">
                <a:solidFill>
                  <a:schemeClr val="tx1"/>
                </a:solidFill>
              </a:rPr>
              <a:t>, Αναπληρώτρια προϊσταμένη γραμματείας</a:t>
            </a: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</a:endParaRPr>
          </a:p>
          <a:p>
            <a:endParaRPr lang="el-GR" dirty="0">
              <a:solidFill>
                <a:schemeClr val="tx1"/>
              </a:solidFill>
            </a:endParaRPr>
          </a:p>
          <a:p>
            <a:pPr lvl="1"/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897" y="2695222"/>
            <a:ext cx="3927428" cy="343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292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400</TotalTime>
  <Words>1188</Words>
  <Application>Microsoft Office PowerPoint</Application>
  <PresentationFormat>Ευρεία οθόνη</PresentationFormat>
  <Paragraphs>141</Paragraphs>
  <Slides>17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Trebuchet MS</vt:lpstr>
      <vt:lpstr>Wingdings</vt:lpstr>
      <vt:lpstr>Wingdings 3</vt:lpstr>
      <vt:lpstr>Facet</vt:lpstr>
      <vt:lpstr>Τμήμα  Διοίκησης Γεωργικών Επιχειρήσεων και Συστημάτων Εφοδιασμού (ΔΙ.Γ.Ε.Σ.Ε.)</vt:lpstr>
      <vt:lpstr>Σύντομο Ιστορικό</vt:lpstr>
      <vt:lpstr>Εγκαταστάσεις</vt:lpstr>
      <vt:lpstr>Οι Ειδικότητες</vt:lpstr>
      <vt:lpstr>Επαγγελματικά δικαιώματα</vt:lpstr>
      <vt:lpstr>Εξειδίκευση αποφοίτων</vt:lpstr>
      <vt:lpstr>Ενδεικτικοί φορείς απασχόλησης</vt:lpstr>
      <vt:lpstr>Το προσωπικό</vt:lpstr>
      <vt:lpstr>Η Γραμματεία</vt:lpstr>
      <vt:lpstr>Η ιστοσελίδα </vt:lpstr>
      <vt:lpstr>Οι σπουδές</vt:lpstr>
      <vt:lpstr>Πρόγραμμα Προπτυχιακών σπουδών  Ομάδες μαθήματων</vt:lpstr>
      <vt:lpstr>Πρόγραμμα Μεταπτυχιακών σπουδών</vt:lpstr>
      <vt:lpstr>Διασύνδεση τμήματος με επιχειρήσεις και οργανισμούς</vt:lpstr>
      <vt:lpstr>Ερευνητικά Εργαστήρια</vt:lpstr>
      <vt:lpstr>Πρόσφατα Ερευνητικά Έργα</vt:lpstr>
      <vt:lpstr>Στόχοι τμήματος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Τμημα διοικησησ γεωργικων επιχειρησεων και συστηματων εφοδιασμου</dc:title>
  <dc:creator>Katerina Marinagi</dc:creator>
  <cp:lastModifiedBy>Ουρανία Χιντιρίδου</cp:lastModifiedBy>
  <cp:revision>49</cp:revision>
  <dcterms:created xsi:type="dcterms:W3CDTF">2023-10-03T17:45:34Z</dcterms:created>
  <dcterms:modified xsi:type="dcterms:W3CDTF">2024-01-30T09:57:10Z</dcterms:modified>
</cp:coreProperties>
</file>